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29"/>
  </p:notesMasterIdLst>
  <p:sldIdLst>
    <p:sldId id="256" r:id="rId2"/>
    <p:sldId id="265" r:id="rId3"/>
    <p:sldId id="278" r:id="rId4"/>
    <p:sldId id="279" r:id="rId5"/>
    <p:sldId id="280" r:id="rId6"/>
    <p:sldId id="266" r:id="rId7"/>
    <p:sldId id="281" r:id="rId8"/>
    <p:sldId id="282" r:id="rId9"/>
    <p:sldId id="283" r:id="rId10"/>
    <p:sldId id="257" r:id="rId11"/>
    <p:sldId id="264" r:id="rId12"/>
    <p:sldId id="259" r:id="rId13"/>
    <p:sldId id="267" r:id="rId14"/>
    <p:sldId id="269" r:id="rId15"/>
    <p:sldId id="272" r:id="rId16"/>
    <p:sldId id="268" r:id="rId17"/>
    <p:sldId id="273" r:id="rId18"/>
    <p:sldId id="271" r:id="rId19"/>
    <p:sldId id="270" r:id="rId20"/>
    <p:sldId id="275" r:id="rId21"/>
    <p:sldId id="276" r:id="rId22"/>
    <p:sldId id="277" r:id="rId23"/>
    <p:sldId id="258" r:id="rId24"/>
    <p:sldId id="260" r:id="rId25"/>
    <p:sldId id="261" r:id="rId26"/>
    <p:sldId id="262" r:id="rId27"/>
    <p:sldId id="263"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1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5EC062-0FDF-4540-98C4-DBE9BD5BDFCE}" type="datetimeFigureOut">
              <a:rPr lang="en-US" smtClean="0"/>
              <a:pPr/>
              <a:t>7/11/2016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C15B77-5BCD-4B73-B11B-52A9E9151F74}" type="slidenum">
              <a:rPr lang="en-US" smtClean="0"/>
              <a:pPr/>
              <a:t>‹#›</a:t>
            </a:fld>
            <a:endParaRPr lang="en-US"/>
          </a:p>
        </p:txBody>
      </p:sp>
    </p:spTree>
    <p:extLst>
      <p:ext uri="{BB962C8B-B14F-4D97-AF65-F5344CB8AC3E}">
        <p14:creationId xmlns:p14="http://schemas.microsoft.com/office/powerpoint/2010/main" xmlns="" val="17045154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Unshakable Spirit #6 page 13</a:t>
            </a:r>
            <a:endParaRPr lang="en-US" dirty="0"/>
          </a:p>
        </p:txBody>
      </p:sp>
      <p:sp>
        <p:nvSpPr>
          <p:cNvPr id="4" name="Slide Number Placeholder 3"/>
          <p:cNvSpPr>
            <a:spLocks noGrp="1"/>
          </p:cNvSpPr>
          <p:nvPr>
            <p:ph type="sldNum" sz="quarter" idx="10"/>
          </p:nvPr>
        </p:nvSpPr>
        <p:spPr/>
        <p:txBody>
          <a:bodyPr/>
          <a:lstStyle/>
          <a:p>
            <a:fld id="{C4C15B77-5BCD-4B73-B11B-52A9E9151F74}" type="slidenum">
              <a:rPr lang="en-US" smtClean="0"/>
              <a:pPr/>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Unshakable Spirit story #75 page 166</a:t>
            </a:r>
            <a:endParaRPr lang="en-US" dirty="0"/>
          </a:p>
        </p:txBody>
      </p:sp>
      <p:sp>
        <p:nvSpPr>
          <p:cNvPr id="4" name="Slide Number Placeholder 3"/>
          <p:cNvSpPr>
            <a:spLocks noGrp="1"/>
          </p:cNvSpPr>
          <p:nvPr>
            <p:ph type="sldNum" sz="quarter" idx="10"/>
          </p:nvPr>
        </p:nvSpPr>
        <p:spPr/>
        <p:txBody>
          <a:bodyPr/>
          <a:lstStyle/>
          <a:p>
            <a:fld id="{C4C15B77-5BCD-4B73-B11B-52A9E9151F74}" type="slidenum">
              <a:rPr lang="en-US" smtClean="0"/>
              <a:pPr/>
              <a:t>16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4C15B77-5BCD-4B73-B11B-52A9E9151F74}" type="slidenum">
              <a:rPr lang="en-US" smtClean="0"/>
              <a:pPr/>
              <a:t>22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C15B77-5BCD-4B73-B11B-52A9E9151F74}" type="slidenum">
              <a:rPr lang="en-US" smtClean="0"/>
              <a:pPr/>
              <a:t>23</a:t>
            </a:fld>
            <a:endParaRPr lang="en-US"/>
          </a:p>
        </p:txBody>
      </p:sp>
    </p:spTree>
    <p:extLst>
      <p:ext uri="{BB962C8B-B14F-4D97-AF65-F5344CB8AC3E}">
        <p14:creationId xmlns:p14="http://schemas.microsoft.com/office/powerpoint/2010/main" xmlns="" val="3060612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5F8A009A-CE45-4A71-883C-62A24F21B795}" type="datetimeFigureOut">
              <a:rPr lang="en-US" smtClean="0"/>
              <a:pPr/>
              <a:t>7/11/2016</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868CBBFD-C053-437F-8936-DC80E417D7B9}"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F8A009A-CE45-4A71-883C-62A24F21B795}" type="datetimeFigureOut">
              <a:rPr lang="en-US" smtClean="0"/>
              <a:pPr/>
              <a:t>7/11/2016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68CBBFD-C053-437F-8936-DC80E417D7B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F8A009A-CE45-4A71-883C-62A24F21B795}" type="datetimeFigureOut">
              <a:rPr lang="en-US" smtClean="0"/>
              <a:pPr/>
              <a:t>7/11/2016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68CBBFD-C053-437F-8936-DC80E417D7B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F8A009A-CE45-4A71-883C-62A24F21B795}" type="datetimeFigureOut">
              <a:rPr lang="en-US" smtClean="0"/>
              <a:pPr/>
              <a:t>7/11/2016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68CBBFD-C053-437F-8936-DC80E417D7B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5F8A009A-CE45-4A71-883C-62A24F21B795}" type="datetimeFigureOut">
              <a:rPr lang="en-US" smtClean="0"/>
              <a:pPr/>
              <a:t>7/11/2016</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868CBBFD-C053-437F-8936-DC80E417D7B9}"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F8A009A-CE45-4A71-883C-62A24F21B795}" type="datetimeFigureOut">
              <a:rPr lang="en-US" smtClean="0"/>
              <a:pPr/>
              <a:t>7/11/2016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868CBBFD-C053-437F-8936-DC80E417D7B9}"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F8A009A-CE45-4A71-883C-62A24F21B795}" type="datetimeFigureOut">
              <a:rPr lang="en-US" smtClean="0"/>
              <a:pPr/>
              <a:t>7/11/2016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868CBBFD-C053-437F-8936-DC80E417D7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F8A009A-CE45-4A71-883C-62A24F21B795}" type="datetimeFigureOut">
              <a:rPr lang="en-US" smtClean="0"/>
              <a:pPr/>
              <a:t>7/11/2016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68CBBFD-C053-437F-8936-DC80E417D7B9}"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F8A009A-CE45-4A71-883C-62A24F21B795}" type="datetimeFigureOut">
              <a:rPr lang="en-US" smtClean="0"/>
              <a:pPr/>
              <a:t>7/11/2016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68CBBFD-C053-437F-8936-DC80E417D7B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5F8A009A-CE45-4A71-883C-62A24F21B795}" type="datetimeFigureOut">
              <a:rPr lang="en-US" smtClean="0"/>
              <a:pPr/>
              <a:t>7/11/2016</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868CBBFD-C053-437F-8936-DC80E417D7B9}"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5F8A009A-CE45-4A71-883C-62A24F21B795}" type="datetimeFigureOut">
              <a:rPr lang="en-US" smtClean="0"/>
              <a:pPr/>
              <a:t>7/11/2016</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868CBBFD-C053-437F-8936-DC80E417D7B9}"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5F8A009A-CE45-4A71-883C-62A24F21B795}" type="datetimeFigureOut">
              <a:rPr lang="en-US" smtClean="0"/>
              <a:pPr/>
              <a:t>7/11/2016</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868CBBFD-C053-437F-8936-DC80E417D7B9}"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b="1" dirty="0"/>
              <a:t>The 6 Good Deeds</a:t>
            </a:r>
            <a:r>
              <a:rPr lang="en-US" dirty="0"/>
              <a:t/>
            </a:r>
            <a:br>
              <a:rPr lang="en-US" dirty="0"/>
            </a:br>
            <a:endParaRPr lang="en-US" dirty="0"/>
          </a:p>
        </p:txBody>
      </p:sp>
      <p:sp>
        <p:nvSpPr>
          <p:cNvPr id="3" name="Subtitle 2"/>
          <p:cNvSpPr>
            <a:spLocks noGrp="1"/>
          </p:cNvSpPr>
          <p:nvPr>
            <p:ph type="subTitle" idx="1"/>
          </p:nvPr>
        </p:nvSpPr>
        <p:spPr/>
        <p:txBody>
          <a:bodyPr>
            <a:normAutofit/>
          </a:bodyPr>
          <a:lstStyle/>
          <a:p>
            <a:r>
              <a:rPr lang="en-US" sz="2400" dirty="0" smtClean="0"/>
              <a:t>Taught in Buddhism</a:t>
            </a:r>
            <a:endParaRPr lang="en-US" sz="2400" dirty="0"/>
          </a:p>
        </p:txBody>
      </p:sp>
    </p:spTree>
    <p:extLst>
      <p:ext uri="{BB962C8B-B14F-4D97-AF65-F5344CB8AC3E}">
        <p14:creationId xmlns:p14="http://schemas.microsoft.com/office/powerpoint/2010/main" xmlns="" val="16430768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solidFill>
                  <a:srgbClr val="FFFF00"/>
                </a:solidFill>
              </a:rPr>
              <a:t>1. Kindness (Giving)</a:t>
            </a:r>
            <a:endParaRPr lang="en-US" b="1" dirty="0">
              <a:solidFill>
                <a:srgbClr val="FFFF00"/>
              </a:solidFill>
            </a:endParaRPr>
          </a:p>
        </p:txBody>
      </p:sp>
      <p:sp>
        <p:nvSpPr>
          <p:cNvPr id="3" name="Content Placeholder 2"/>
          <p:cNvSpPr>
            <a:spLocks noGrp="1"/>
          </p:cNvSpPr>
          <p:nvPr>
            <p:ph idx="1"/>
          </p:nvPr>
        </p:nvSpPr>
        <p:spPr/>
        <p:txBody>
          <a:bodyPr>
            <a:normAutofit/>
          </a:bodyPr>
          <a:lstStyle/>
          <a:p>
            <a:pPr marL="0" indent="0">
              <a:buNone/>
            </a:pPr>
            <a:endParaRPr lang="en-US" sz="2400" dirty="0" smtClean="0"/>
          </a:p>
          <a:p>
            <a:pPr marL="0" indent="0" algn="ctr">
              <a:buNone/>
            </a:pPr>
            <a:r>
              <a:rPr lang="en-US" sz="4000" u="sng" dirty="0" smtClean="0"/>
              <a:t>Buddha taught two kinds of giving: </a:t>
            </a:r>
          </a:p>
          <a:p>
            <a:pPr marL="0" indent="0" algn="ctr">
              <a:buNone/>
            </a:pPr>
            <a:endParaRPr lang="en-US" sz="4000" dirty="0"/>
          </a:p>
          <a:p>
            <a:pPr marL="514350" indent="-514350"/>
            <a:r>
              <a:rPr lang="en-US" sz="4000" dirty="0" smtClean="0"/>
              <a:t>Giving  the teachings of Buddhism</a:t>
            </a:r>
          </a:p>
          <a:p>
            <a:pPr marL="514350" indent="-514350">
              <a:buNone/>
            </a:pPr>
            <a:endParaRPr lang="en-US" sz="4000" dirty="0" smtClean="0"/>
          </a:p>
          <a:p>
            <a:pPr marL="514350" indent="-514350"/>
            <a:r>
              <a:rPr lang="en-US" sz="4000" dirty="0" smtClean="0"/>
              <a:t>Giving materials  </a:t>
            </a:r>
          </a:p>
        </p:txBody>
      </p:sp>
    </p:spTree>
    <p:extLst>
      <p:ext uri="{BB962C8B-B14F-4D97-AF65-F5344CB8AC3E}">
        <p14:creationId xmlns:p14="http://schemas.microsoft.com/office/powerpoint/2010/main" xmlns="" val="235823187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534400" cy="609600"/>
          </a:xfrm>
        </p:spPr>
        <p:txBody>
          <a:bodyPr>
            <a:normAutofit fontScale="90000"/>
          </a:bodyPr>
          <a:lstStyle/>
          <a:p>
            <a:r>
              <a:rPr lang="en-US" dirty="0" smtClean="0">
                <a:solidFill>
                  <a:srgbClr val="FFFF00"/>
                </a:solidFill>
              </a:rPr>
              <a:t>Examples of Giving Buddhism</a:t>
            </a:r>
            <a:endParaRPr lang="en-US" dirty="0">
              <a:solidFill>
                <a:srgbClr val="FFFF00"/>
              </a:solidFill>
            </a:endParaRPr>
          </a:p>
        </p:txBody>
      </p:sp>
      <p:sp>
        <p:nvSpPr>
          <p:cNvPr id="3" name="Content Placeholder 2"/>
          <p:cNvSpPr>
            <a:spLocks noGrp="1"/>
          </p:cNvSpPr>
          <p:nvPr>
            <p:ph idx="1"/>
          </p:nvPr>
        </p:nvSpPr>
        <p:spPr>
          <a:xfrm>
            <a:off x="304800" y="1447800"/>
            <a:ext cx="8503920" cy="5257800"/>
          </a:xfrm>
        </p:spPr>
        <p:txBody>
          <a:bodyPr>
            <a:normAutofit lnSpcReduction="10000"/>
          </a:bodyPr>
          <a:lstStyle/>
          <a:p>
            <a:r>
              <a:rPr lang="en-US" dirty="0" smtClean="0"/>
              <a:t>Inviting someone to a Buddhist lecture.</a:t>
            </a:r>
          </a:p>
          <a:p>
            <a:r>
              <a:rPr lang="en-US" dirty="0" smtClean="0"/>
              <a:t>Giving a book on Buddhism to someone. </a:t>
            </a:r>
          </a:p>
          <a:p>
            <a:pPr>
              <a:buNone/>
            </a:pPr>
            <a:endParaRPr lang="en-US" sz="800" dirty="0" smtClean="0"/>
          </a:p>
          <a:p>
            <a:r>
              <a:rPr lang="en-US" dirty="0" smtClean="0"/>
              <a:t>Hosting a lecture in your home.</a:t>
            </a:r>
          </a:p>
          <a:p>
            <a:pPr>
              <a:buNone/>
            </a:pPr>
            <a:endParaRPr lang="en-US" sz="800" dirty="0" smtClean="0"/>
          </a:p>
          <a:p>
            <a:r>
              <a:rPr lang="en-US" dirty="0" smtClean="0"/>
              <a:t>Sharing what you heard in a lecture: face to face, share online, text message, send a postcard.</a:t>
            </a:r>
          </a:p>
          <a:p>
            <a:pPr>
              <a:buNone/>
            </a:pPr>
            <a:endParaRPr lang="en-US" sz="800" dirty="0" smtClean="0"/>
          </a:p>
          <a:p>
            <a:r>
              <a:rPr lang="en-US" dirty="0" smtClean="0"/>
              <a:t>Doing “a discussion of understanding” with fellow practitioners.</a:t>
            </a:r>
          </a:p>
          <a:p>
            <a:pPr>
              <a:buNone/>
            </a:pPr>
            <a:endParaRPr lang="en-US" sz="1100" dirty="0" smtClean="0"/>
          </a:p>
          <a:p>
            <a:r>
              <a:rPr lang="en-US" dirty="0" smtClean="0"/>
              <a:t> Introducing Buddhists teachers or practitioners to your family and friends.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20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fade">
                                      <p:cBhvr>
                                        <p:cTn id="32"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92D050"/>
                </a:solidFill>
              </a:rPr>
              <a:t>7 Kinds of Giving (without Materials)</a:t>
            </a:r>
            <a:endParaRPr lang="en-US" sz="3200" dirty="0">
              <a:solidFill>
                <a:srgbClr val="92D050"/>
              </a:solidFill>
            </a:endParaRPr>
          </a:p>
        </p:txBody>
      </p:sp>
      <p:sp>
        <p:nvSpPr>
          <p:cNvPr id="3" name="Content Placeholder 2"/>
          <p:cNvSpPr>
            <a:spLocks noGrp="1"/>
          </p:cNvSpPr>
          <p:nvPr>
            <p:ph idx="1"/>
          </p:nvPr>
        </p:nvSpPr>
        <p:spPr>
          <a:xfrm>
            <a:off x="304800" y="1676400"/>
            <a:ext cx="8503920" cy="4572000"/>
          </a:xfrm>
        </p:spPr>
        <p:txBody>
          <a:bodyPr>
            <a:normAutofit/>
          </a:bodyPr>
          <a:lstStyle/>
          <a:p>
            <a:pPr marL="514350" lvl="0" indent="-514350">
              <a:buFont typeface="+mj-lt"/>
              <a:buAutoNum type="arabicPeriod"/>
            </a:pPr>
            <a:r>
              <a:rPr lang="en-US" sz="3600" dirty="0" smtClean="0"/>
              <a:t>Warm eyes</a:t>
            </a:r>
          </a:p>
          <a:p>
            <a:pPr marL="514350" lvl="0" indent="-514350">
              <a:buFont typeface="+mj-lt"/>
              <a:buAutoNum type="arabicPeriod"/>
            </a:pPr>
            <a:r>
              <a:rPr lang="en-US" sz="3600" dirty="0" smtClean="0"/>
              <a:t>A smile</a:t>
            </a:r>
          </a:p>
          <a:p>
            <a:pPr marL="514350" lvl="0" indent="-514350">
              <a:buFont typeface="+mj-lt"/>
              <a:buAutoNum type="arabicPeriod"/>
            </a:pPr>
            <a:r>
              <a:rPr lang="en-US" sz="3600" dirty="0" smtClean="0"/>
              <a:t>Kind words</a:t>
            </a:r>
          </a:p>
          <a:p>
            <a:pPr marL="514350" lvl="0" indent="-514350">
              <a:buFont typeface="+mj-lt"/>
              <a:buAutoNum type="arabicPeriod"/>
            </a:pPr>
            <a:r>
              <a:rPr lang="en-US" sz="3600" dirty="0" smtClean="0"/>
              <a:t>Sincere gratitude</a:t>
            </a:r>
          </a:p>
          <a:p>
            <a:pPr marL="514350" lvl="0" indent="-514350">
              <a:buFont typeface="+mj-lt"/>
              <a:buAutoNum type="arabicPeriod"/>
            </a:pPr>
            <a:r>
              <a:rPr lang="en-US" sz="3600" dirty="0" smtClean="0"/>
              <a:t>Physical labor/ volunteering</a:t>
            </a:r>
          </a:p>
          <a:p>
            <a:pPr marL="514350" lvl="0" indent="-514350">
              <a:buFont typeface="+mj-lt"/>
              <a:buAutoNum type="arabicPeriod"/>
            </a:pPr>
            <a:r>
              <a:rPr lang="en-US" sz="3600" dirty="0" smtClean="0"/>
              <a:t>Yielding way</a:t>
            </a:r>
          </a:p>
          <a:p>
            <a:pPr marL="514350" lvl="0" indent="-514350">
              <a:buFont typeface="+mj-lt"/>
              <a:buAutoNum type="arabicPeriod"/>
            </a:pPr>
            <a:r>
              <a:rPr lang="en-US" sz="3600" dirty="0" smtClean="0"/>
              <a:t>Share a meal and shelter</a:t>
            </a:r>
          </a:p>
          <a:p>
            <a:pPr marL="514350" lvl="0" indent="-514350">
              <a:buFont typeface="+mj-lt"/>
              <a:buAutoNum type="arabicPeriod"/>
            </a:pPr>
            <a:endParaRPr lang="en-US" dirty="0" smtClean="0"/>
          </a:p>
          <a:p>
            <a:pPr marL="0" indent="0">
              <a:buNone/>
            </a:pPr>
            <a:endParaRPr lang="en-US" dirty="0"/>
          </a:p>
        </p:txBody>
      </p:sp>
    </p:spTree>
    <p:extLst>
      <p:ext uri="{BB962C8B-B14F-4D97-AF65-F5344CB8AC3E}">
        <p14:creationId xmlns:p14="http://schemas.microsoft.com/office/powerpoint/2010/main" xmlns="" val="2243356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92D050"/>
                </a:solidFill>
              </a:rPr>
              <a:t>Warm Eyes</a:t>
            </a:r>
            <a:endParaRPr lang="en-US" sz="3200" dirty="0">
              <a:solidFill>
                <a:srgbClr val="92D050"/>
              </a:solidFill>
            </a:endParaRPr>
          </a:p>
        </p:txBody>
      </p:sp>
      <p:sp>
        <p:nvSpPr>
          <p:cNvPr id="3" name="Content Placeholder 2"/>
          <p:cNvSpPr>
            <a:spLocks noGrp="1"/>
          </p:cNvSpPr>
          <p:nvPr>
            <p:ph idx="1"/>
          </p:nvPr>
        </p:nvSpPr>
        <p:spPr>
          <a:xfrm>
            <a:off x="301752" y="1371600"/>
            <a:ext cx="8503920" cy="5181600"/>
          </a:xfrm>
        </p:spPr>
        <p:txBody>
          <a:bodyPr>
            <a:normAutofit fontScale="92500"/>
          </a:bodyPr>
          <a:lstStyle/>
          <a:p>
            <a:r>
              <a:rPr lang="en-US" dirty="0" smtClean="0"/>
              <a:t>“Eyes are the window of the soul.”</a:t>
            </a:r>
          </a:p>
          <a:p>
            <a:r>
              <a:rPr lang="en-US" dirty="0" smtClean="0"/>
              <a:t>Eye contact improves the quality of the interaction, as it creates more intimacy and trust. </a:t>
            </a:r>
          </a:p>
          <a:p>
            <a:r>
              <a:rPr lang="en-US" dirty="0" smtClean="0"/>
              <a:t>The eyes speak: You have “shifty eyes” “bedroom eyes” “evil eye”, the eyes that “sparkle,” “twinkle,” “bright eyes.” When we are bored we have a “glazed over” look.  </a:t>
            </a:r>
          </a:p>
          <a:p>
            <a:r>
              <a:rPr lang="en-US" dirty="0" smtClean="0"/>
              <a:t>The eyes don’t lie. Avoiding eye contact might indicate hiding your true feelings, hiding deceit, or insecurity. Poker players wear sunglasses.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92D050"/>
                </a:solidFill>
              </a:rPr>
              <a:t>Eyes, cont’d</a:t>
            </a:r>
            <a:endParaRPr lang="en-US" sz="3200" dirty="0">
              <a:solidFill>
                <a:srgbClr val="92D050"/>
              </a:solidFill>
            </a:endParaRPr>
          </a:p>
        </p:txBody>
      </p:sp>
      <p:sp>
        <p:nvSpPr>
          <p:cNvPr id="3" name="Content Placeholder 2"/>
          <p:cNvSpPr>
            <a:spLocks noGrp="1"/>
          </p:cNvSpPr>
          <p:nvPr>
            <p:ph sz="half" idx="1"/>
          </p:nvPr>
        </p:nvSpPr>
        <p:spPr>
          <a:xfrm>
            <a:off x="301752" y="1066800"/>
            <a:ext cx="4038600" cy="5638800"/>
          </a:xfrm>
        </p:spPr>
        <p:txBody>
          <a:bodyPr>
            <a:normAutofit fontScale="92500" lnSpcReduction="20000"/>
          </a:bodyPr>
          <a:lstStyle/>
          <a:p>
            <a:pPr lvl="0">
              <a:buNone/>
            </a:pPr>
            <a:endParaRPr lang="en-US" sz="2800" dirty="0" smtClean="0"/>
          </a:p>
          <a:p>
            <a:pPr lvl="0">
              <a:buNone/>
            </a:pPr>
            <a:r>
              <a:rPr lang="en-US" sz="2800" dirty="0" smtClean="0"/>
              <a:t>In a study making eye contact is found to be associated with the following:</a:t>
            </a:r>
          </a:p>
          <a:p>
            <a:pPr lvl="0" fontAlgn="base"/>
            <a:r>
              <a:rPr lang="en-US" sz="2800" dirty="0" smtClean="0"/>
              <a:t>More leader-like</a:t>
            </a:r>
          </a:p>
          <a:p>
            <a:pPr lvl="0" fontAlgn="base"/>
            <a:r>
              <a:rPr lang="en-US" sz="2800" dirty="0" smtClean="0"/>
              <a:t>More warm and personable</a:t>
            </a:r>
          </a:p>
          <a:p>
            <a:pPr lvl="0" fontAlgn="base"/>
            <a:r>
              <a:rPr lang="en-US" sz="2800" dirty="0" smtClean="0"/>
              <a:t>More attractive and likeable</a:t>
            </a:r>
          </a:p>
          <a:p>
            <a:pPr lvl="0" fontAlgn="base"/>
            <a:r>
              <a:rPr lang="en-US" sz="2800" dirty="0" smtClean="0"/>
              <a:t>More qualified, skilled, competent, and valuable</a:t>
            </a:r>
          </a:p>
          <a:p>
            <a:pPr lvl="0" fontAlgn="base"/>
            <a:r>
              <a:rPr lang="en-US" sz="2800" dirty="0" smtClean="0"/>
              <a:t>More trustworthy, honest, and sincere</a:t>
            </a:r>
          </a:p>
          <a:p>
            <a:pPr lvl="0" fontAlgn="base"/>
            <a:r>
              <a:rPr lang="en-US" sz="2800" dirty="0" smtClean="0"/>
              <a:t>More confident and emotionally stable</a:t>
            </a:r>
          </a:p>
          <a:p>
            <a:pPr lvl="0" fontAlgn="base"/>
            <a:endParaRPr lang="en-US" dirty="0" smtClean="0"/>
          </a:p>
          <a:p>
            <a:pPr lvl="0"/>
            <a:endParaRPr lang="en-US" dirty="0" smtClean="0"/>
          </a:p>
          <a:p>
            <a:endParaRPr lang="en-US" dirty="0"/>
          </a:p>
        </p:txBody>
      </p:sp>
      <p:sp>
        <p:nvSpPr>
          <p:cNvPr id="4" name="Content Placeholder 3"/>
          <p:cNvSpPr>
            <a:spLocks noGrp="1"/>
          </p:cNvSpPr>
          <p:nvPr>
            <p:ph sz="half" idx="2"/>
          </p:nvPr>
        </p:nvSpPr>
        <p:spPr>
          <a:xfrm>
            <a:off x="4724400" y="1371600"/>
            <a:ext cx="4267200" cy="5181600"/>
          </a:xfrm>
        </p:spPr>
        <p:txBody>
          <a:bodyPr>
            <a:noAutofit/>
          </a:bodyPr>
          <a:lstStyle/>
          <a:p>
            <a:pPr lvl="0"/>
            <a:r>
              <a:rPr lang="en-US" sz="2700" dirty="0" smtClean="0"/>
              <a:t>The more eye contact we make, the more we are putting ourselves “out there.”  Our character is etched into our eyes. Make genuine and effortless eye contact by doing inner work of self improvement.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20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20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0" end="0"/>
                                            </p:txEl>
                                          </p:spTgt>
                                        </p:tgtEl>
                                        <p:attrNameLst>
                                          <p:attrName>style.visibility</p:attrName>
                                        </p:attrNameLst>
                                      </p:cBhvr>
                                      <p:to>
                                        <p:strVal val="visible"/>
                                      </p:to>
                                    </p:set>
                                    <p:animEffect transition="in" filter="fade">
                                      <p:cBhvr>
                                        <p:cTn id="42"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92D050"/>
                </a:solidFill>
              </a:rPr>
              <a:t>Smile!</a:t>
            </a:r>
            <a:endParaRPr lang="en-US" sz="3200" dirty="0">
              <a:solidFill>
                <a:srgbClr val="92D050"/>
              </a:solidFill>
            </a:endParaRPr>
          </a:p>
        </p:txBody>
      </p:sp>
      <p:sp>
        <p:nvSpPr>
          <p:cNvPr id="3" name="Content Placeholder 2"/>
          <p:cNvSpPr>
            <a:spLocks noGrp="1"/>
          </p:cNvSpPr>
          <p:nvPr>
            <p:ph idx="1"/>
          </p:nvPr>
        </p:nvSpPr>
        <p:spPr/>
        <p:txBody>
          <a:bodyPr>
            <a:normAutofit/>
          </a:bodyPr>
          <a:lstStyle/>
          <a:p>
            <a:pPr>
              <a:buNone/>
            </a:pPr>
            <a:r>
              <a:rPr lang="en-US" dirty="0" smtClean="0"/>
              <a:t>Studies on the benefits of Smiling:</a:t>
            </a:r>
          </a:p>
          <a:p>
            <a:pPr>
              <a:buNone/>
            </a:pPr>
            <a:endParaRPr lang="en-US" sz="1100" dirty="0" smtClean="0"/>
          </a:p>
          <a:p>
            <a:r>
              <a:rPr lang="en-US" sz="4000" dirty="0" smtClean="0"/>
              <a:t>Lowers stress and anxiety</a:t>
            </a:r>
          </a:p>
          <a:p>
            <a:r>
              <a:rPr lang="en-US" sz="4000" dirty="0" smtClean="0"/>
              <a:t>You’ll appear more attractive</a:t>
            </a:r>
          </a:p>
          <a:p>
            <a:r>
              <a:rPr lang="en-US" sz="4000" dirty="0" smtClean="0"/>
              <a:t>Strengthens the immune system</a:t>
            </a:r>
          </a:p>
          <a:p>
            <a:r>
              <a:rPr lang="en-US" sz="4000" dirty="0" smtClean="0"/>
              <a:t>You will be more approachable</a:t>
            </a:r>
          </a:p>
          <a:p>
            <a:r>
              <a:rPr lang="en-US" sz="4000" dirty="0" smtClean="0"/>
              <a:t>You will appear more trustworthy</a:t>
            </a:r>
          </a:p>
          <a:p>
            <a:r>
              <a:rPr lang="en-US" sz="4000" dirty="0" smtClean="0"/>
              <a:t>It will make you a better leader</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20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92D050"/>
                </a:solidFill>
              </a:rPr>
              <a:t>Kind Words</a:t>
            </a:r>
          </a:p>
        </p:txBody>
      </p:sp>
      <p:sp>
        <p:nvSpPr>
          <p:cNvPr id="3" name="Content Placeholder 2"/>
          <p:cNvSpPr>
            <a:spLocks noGrp="1"/>
          </p:cNvSpPr>
          <p:nvPr>
            <p:ph idx="1"/>
          </p:nvPr>
        </p:nvSpPr>
        <p:spPr>
          <a:xfrm>
            <a:off x="301752" y="1371600"/>
            <a:ext cx="8503920" cy="5334000"/>
          </a:xfrm>
        </p:spPr>
        <p:txBody>
          <a:bodyPr>
            <a:normAutofit/>
          </a:bodyPr>
          <a:lstStyle/>
          <a:p>
            <a:r>
              <a:rPr lang="en-US" dirty="0" smtClean="0"/>
              <a:t>A few words of kindness go a long way. Whether it's a few phrases of encouragement or to soothe what's troubling us, we have the power to make someone else (and ourselves) feel more special.</a:t>
            </a:r>
          </a:p>
          <a:p>
            <a:pPr>
              <a:buNone/>
            </a:pPr>
            <a:endParaRPr lang="en-US" sz="1000" b="1" dirty="0" smtClean="0"/>
          </a:p>
          <a:p>
            <a:r>
              <a:rPr lang="en-US" dirty="0" smtClean="0"/>
              <a:t>“Everything is going to be OK!” </a:t>
            </a:r>
          </a:p>
          <a:p>
            <a:r>
              <a:rPr lang="en-US" dirty="0" smtClean="0"/>
              <a:t>“You did a great job”</a:t>
            </a:r>
          </a:p>
          <a:p>
            <a:r>
              <a:rPr lang="en-US" dirty="0" smtClean="0"/>
              <a:t>“You can do it”</a:t>
            </a:r>
          </a:p>
          <a:p>
            <a:r>
              <a:rPr lang="en-US" dirty="0" smtClean="0"/>
              <a:t>“I forgive you”</a:t>
            </a:r>
          </a:p>
          <a:p>
            <a:r>
              <a:rPr lang="en-US" dirty="0" smtClean="0"/>
              <a:t>“Thank you”</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92D050"/>
                </a:solidFill>
              </a:rPr>
              <a:t>More smiles</a:t>
            </a:r>
          </a:p>
        </p:txBody>
      </p:sp>
      <p:sp>
        <p:nvSpPr>
          <p:cNvPr id="3" name="Content Placeholder 2"/>
          <p:cNvSpPr>
            <a:spLocks noGrp="1"/>
          </p:cNvSpPr>
          <p:nvPr>
            <p:ph idx="1"/>
          </p:nvPr>
        </p:nvSpPr>
        <p:spPr>
          <a:xfrm>
            <a:off x="301752" y="1447800"/>
            <a:ext cx="8503920" cy="4651248"/>
          </a:xfrm>
        </p:spPr>
        <p:txBody>
          <a:bodyPr>
            <a:normAutofit fontScale="92500" lnSpcReduction="20000"/>
          </a:bodyPr>
          <a:lstStyle/>
          <a:p>
            <a:r>
              <a:rPr lang="en-US" b="1" dirty="0" smtClean="0"/>
              <a:t>Smile even if you don’t feel it</a:t>
            </a:r>
            <a:r>
              <a:rPr lang="en-US" dirty="0" smtClean="0"/>
              <a:t>: the brain doesn’t know the difference. ;)</a:t>
            </a:r>
          </a:p>
          <a:p>
            <a:pPr>
              <a:buNone/>
            </a:pPr>
            <a:endParaRPr lang="en-US" sz="2000" dirty="0" smtClean="0"/>
          </a:p>
          <a:p>
            <a:r>
              <a:rPr lang="en-US" b="1" dirty="0" smtClean="0"/>
              <a:t>Watch funny films, TV, and theater shows: </a:t>
            </a:r>
            <a:r>
              <a:rPr lang="en-US" dirty="0" smtClean="0"/>
              <a:t>avoid negative programs</a:t>
            </a:r>
          </a:p>
          <a:p>
            <a:pPr>
              <a:buNone/>
            </a:pPr>
            <a:endParaRPr lang="en-US" sz="1600" dirty="0" smtClean="0"/>
          </a:p>
          <a:p>
            <a:r>
              <a:rPr lang="en-US" b="1" dirty="0" smtClean="0"/>
              <a:t>Spend time with friends and family that make you feel happy: </a:t>
            </a:r>
            <a:r>
              <a:rPr lang="en-US" dirty="0" smtClean="0"/>
              <a:t>happy people rub off on us</a:t>
            </a:r>
          </a:p>
          <a:p>
            <a:pPr>
              <a:buNone/>
            </a:pPr>
            <a:endParaRPr lang="en-US" sz="1800" dirty="0" smtClean="0"/>
          </a:p>
          <a:p>
            <a:r>
              <a:rPr lang="en-US" b="1" dirty="0" smtClean="0"/>
              <a:t>Find things to smile and laugh about. The more we practice this, the easier it becomes.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92D050"/>
                </a:solidFill>
              </a:rPr>
              <a:t>Sincere Gratitude </a:t>
            </a:r>
            <a:endParaRPr lang="en-US" sz="3200" dirty="0">
              <a:solidFill>
                <a:srgbClr val="92D050"/>
              </a:solidFill>
            </a:endParaRPr>
          </a:p>
        </p:txBody>
      </p:sp>
      <p:sp>
        <p:nvSpPr>
          <p:cNvPr id="3" name="Content Placeholder 2"/>
          <p:cNvSpPr>
            <a:spLocks noGrp="1"/>
          </p:cNvSpPr>
          <p:nvPr>
            <p:ph idx="1"/>
          </p:nvPr>
        </p:nvSpPr>
        <p:spPr>
          <a:xfrm>
            <a:off x="301752" y="1371600"/>
            <a:ext cx="8503920" cy="4727448"/>
          </a:xfrm>
        </p:spPr>
        <p:txBody>
          <a:bodyPr>
            <a:normAutofit/>
          </a:bodyPr>
          <a:lstStyle/>
          <a:p>
            <a:r>
              <a:rPr lang="en-US" dirty="0" smtClean="0"/>
              <a:t>S</a:t>
            </a:r>
            <a:r>
              <a:rPr lang="en-US" sz="3200" dirty="0" smtClean="0"/>
              <a:t>tudies have concluded that the expression of gratitude can have profound and positive effects on our health, our moods and even the survival of our </a:t>
            </a:r>
            <a:r>
              <a:rPr lang="en-US" dirty="0" smtClean="0"/>
              <a:t>relationships</a:t>
            </a:r>
            <a:r>
              <a:rPr lang="en-US" sz="3200" dirty="0" smtClean="0"/>
              <a:t>.</a:t>
            </a:r>
          </a:p>
          <a:p>
            <a:endParaRPr lang="en-US" sz="3200" dirty="0" smtClean="0"/>
          </a:p>
          <a:p>
            <a:r>
              <a:rPr lang="en-US" sz="3200" dirty="0" smtClean="0"/>
              <a:t>And the benefits of writing out your gratitude: Greater empathy, sleeping better, feeling more positive, desire to be do more healthy things, decrease in depression.</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92D050"/>
                </a:solidFill>
              </a:rPr>
              <a:t>Sincere Gratitude</a:t>
            </a:r>
            <a:endParaRPr lang="en-US" sz="3200" dirty="0">
              <a:solidFill>
                <a:srgbClr val="92D050"/>
              </a:solidFill>
            </a:endParaRPr>
          </a:p>
        </p:txBody>
      </p:sp>
      <p:sp>
        <p:nvSpPr>
          <p:cNvPr id="3" name="Content Placeholder 2"/>
          <p:cNvSpPr>
            <a:spLocks noGrp="1"/>
          </p:cNvSpPr>
          <p:nvPr>
            <p:ph idx="1"/>
          </p:nvPr>
        </p:nvSpPr>
        <p:spPr>
          <a:xfrm>
            <a:off x="301752" y="1371600"/>
            <a:ext cx="8503920" cy="4727448"/>
          </a:xfrm>
        </p:spPr>
        <p:txBody>
          <a:bodyPr>
            <a:normAutofit lnSpcReduction="10000"/>
          </a:bodyPr>
          <a:lstStyle/>
          <a:p>
            <a:r>
              <a:rPr lang="en-US" sz="5400" dirty="0" smtClean="0"/>
              <a:t>There's an old saying that if you've forgotten the language of gratitude, you'll never be on speaking terms with happiness.</a:t>
            </a:r>
          </a:p>
          <a:p>
            <a:endParaRPr lang="en-US" sz="3200" i="1" dirty="0" smtClean="0"/>
          </a:p>
          <a:p>
            <a:pPr>
              <a:buNone/>
            </a:pPr>
            <a:endParaRPr lang="en-US"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Way to Happiness</a:t>
            </a:r>
            <a:endParaRPr lang="en-US" dirty="0"/>
          </a:p>
        </p:txBody>
      </p:sp>
      <p:sp>
        <p:nvSpPr>
          <p:cNvPr id="3" name="Content Placeholder 2"/>
          <p:cNvSpPr>
            <a:spLocks noGrp="1"/>
          </p:cNvSpPr>
          <p:nvPr>
            <p:ph idx="1"/>
          </p:nvPr>
        </p:nvSpPr>
        <p:spPr/>
        <p:txBody>
          <a:bodyPr>
            <a:normAutofit/>
          </a:bodyPr>
          <a:lstStyle/>
          <a:p>
            <a:r>
              <a:rPr lang="en-US" sz="3600" dirty="0" err="1" smtClean="0"/>
              <a:t>Sakyamuni</a:t>
            </a:r>
            <a:r>
              <a:rPr lang="en-US" sz="3600" dirty="0" smtClean="0"/>
              <a:t> Buddha is the original teacher of Buddhism.  The purpose of his teachings is to guide all </a:t>
            </a:r>
            <a:r>
              <a:rPr lang="en-US" sz="3600" smtClean="0"/>
              <a:t>people towards </a:t>
            </a:r>
            <a:r>
              <a:rPr lang="en-US" sz="3600" dirty="0" smtClean="0"/>
              <a:t>happiness.</a:t>
            </a:r>
          </a:p>
          <a:p>
            <a:r>
              <a:rPr lang="en-US" sz="3600" dirty="0" smtClean="0"/>
              <a:t>The foundation of Buddhism/Buddha’s teachings is the Law of Cause and Effect.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92D050"/>
                </a:solidFill>
              </a:rPr>
              <a:t>Physical Assisting: Ways of getting involved</a:t>
            </a:r>
            <a:endParaRPr lang="en-US" sz="3200" dirty="0">
              <a:solidFill>
                <a:srgbClr val="92D050"/>
              </a:solidFill>
            </a:endParaRPr>
          </a:p>
        </p:txBody>
      </p:sp>
      <p:sp>
        <p:nvSpPr>
          <p:cNvPr id="3" name="Content Placeholder 2"/>
          <p:cNvSpPr>
            <a:spLocks noGrp="1"/>
          </p:cNvSpPr>
          <p:nvPr>
            <p:ph idx="1"/>
          </p:nvPr>
        </p:nvSpPr>
        <p:spPr>
          <a:xfrm>
            <a:off x="228600" y="1295400"/>
            <a:ext cx="8503920" cy="4953000"/>
          </a:xfrm>
        </p:spPr>
        <p:txBody>
          <a:bodyPr>
            <a:noAutofit/>
          </a:bodyPr>
          <a:lstStyle/>
          <a:p>
            <a:pPr>
              <a:buNone/>
            </a:pPr>
            <a:endParaRPr lang="en-US" sz="1200" dirty="0" smtClean="0"/>
          </a:p>
          <a:p>
            <a:r>
              <a:rPr lang="en-US" sz="3600" dirty="0" smtClean="0"/>
              <a:t>Look around and see if there is something that can be done. </a:t>
            </a:r>
          </a:p>
          <a:p>
            <a:pPr>
              <a:buNone/>
            </a:pPr>
            <a:endParaRPr lang="en-US" sz="3600" dirty="0" smtClean="0"/>
          </a:p>
          <a:p>
            <a:r>
              <a:rPr lang="en-US" sz="3600" dirty="0" smtClean="0"/>
              <a:t>When visiting, don’t stand on ceremony; make yourself at home, so to speak, take the initiative. Do something.</a:t>
            </a:r>
          </a:p>
          <a:p>
            <a:pPr>
              <a:buNone/>
            </a:pPr>
            <a:endParaRPr lang="en-US" sz="3600" dirty="0" smtClean="0"/>
          </a:p>
          <a:p>
            <a:r>
              <a:rPr lang="en-US" sz="3600" dirty="0" smtClean="0"/>
              <a:t>Simply, ask if you can help  </a:t>
            </a:r>
            <a:r>
              <a:rPr lang="en-US" sz="3600" dirty="0" smtClean="0">
                <a:sym typeface="Wingdings" pitchFamily="2" charset="2"/>
              </a:rPr>
              <a:t></a:t>
            </a:r>
            <a:endParaRPr lang="en-US" sz="3600" dirty="0" smtClean="0"/>
          </a:p>
          <a:p>
            <a:pPr>
              <a:buNone/>
            </a:pPr>
            <a:r>
              <a:rPr lang="en-US" sz="2400" dirty="0" smtClean="0"/>
              <a:t/>
            </a:r>
            <a:br>
              <a:rPr lang="en-US" sz="2400" dirty="0" smtClean="0"/>
            </a:br>
            <a:r>
              <a:rPr lang="en-US" sz="2400" dirty="0" smtClean="0"/>
              <a:t/>
            </a:r>
            <a:br>
              <a:rPr lang="en-US" sz="2400" dirty="0" smtClean="0"/>
            </a:b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20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20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92D050"/>
                </a:solidFill>
              </a:rPr>
              <a:t>Yielding</a:t>
            </a:r>
          </a:p>
        </p:txBody>
      </p:sp>
      <p:sp>
        <p:nvSpPr>
          <p:cNvPr id="3" name="Content Placeholder 2"/>
          <p:cNvSpPr>
            <a:spLocks noGrp="1"/>
          </p:cNvSpPr>
          <p:nvPr>
            <p:ph idx="1"/>
          </p:nvPr>
        </p:nvSpPr>
        <p:spPr/>
        <p:txBody>
          <a:bodyPr>
            <a:normAutofit/>
          </a:bodyPr>
          <a:lstStyle/>
          <a:p>
            <a:r>
              <a:rPr lang="en-US" dirty="0" smtClean="0"/>
              <a:t>When driving, give way to another driver who is trying to get across.</a:t>
            </a:r>
          </a:p>
          <a:p>
            <a:pPr>
              <a:buNone/>
            </a:pPr>
            <a:endParaRPr lang="en-US" sz="1200" dirty="0" smtClean="0"/>
          </a:p>
          <a:p>
            <a:r>
              <a:rPr lang="en-US" dirty="0" smtClean="0"/>
              <a:t>Giving up your seat to someone in need on public transport</a:t>
            </a:r>
          </a:p>
          <a:p>
            <a:pPr>
              <a:buNone/>
            </a:pPr>
            <a:endParaRPr lang="en-US" sz="1200" dirty="0" smtClean="0"/>
          </a:p>
          <a:p>
            <a:r>
              <a:rPr lang="en-US" dirty="0" smtClean="0"/>
              <a:t>Not taking more than your share of something. </a:t>
            </a:r>
          </a:p>
          <a:p>
            <a:pPr>
              <a:buNone/>
            </a:pPr>
            <a:endParaRPr lang="en-US" sz="1100" dirty="0" smtClean="0"/>
          </a:p>
          <a:p>
            <a:r>
              <a:rPr lang="en-US" dirty="0" smtClean="0"/>
              <a:t>Share responsibilities at work and home.</a:t>
            </a:r>
          </a:p>
          <a:p>
            <a:pPr>
              <a:buNone/>
            </a:pPr>
            <a:endParaRPr lang="en-US" sz="1100" dirty="0" smtClean="0"/>
          </a:p>
          <a:p>
            <a:pPr>
              <a:buNone/>
            </a:pPr>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92D050"/>
                </a:solidFill>
              </a:rPr>
              <a:t>Share a meal and shelter </a:t>
            </a:r>
          </a:p>
        </p:txBody>
      </p:sp>
      <p:sp>
        <p:nvSpPr>
          <p:cNvPr id="3" name="Content Placeholder 2"/>
          <p:cNvSpPr>
            <a:spLocks noGrp="1"/>
          </p:cNvSpPr>
          <p:nvPr>
            <p:ph idx="1"/>
          </p:nvPr>
        </p:nvSpPr>
        <p:spPr/>
        <p:txBody>
          <a:bodyPr/>
          <a:lstStyle/>
          <a:p>
            <a:r>
              <a:rPr lang="en-US" sz="4000" dirty="0" smtClean="0"/>
              <a:t>Sharing a meal with someone.</a:t>
            </a:r>
          </a:p>
          <a:p>
            <a:r>
              <a:rPr lang="en-US" sz="4000" dirty="0" smtClean="0"/>
              <a:t>Allowing someone in need to stay the night</a:t>
            </a:r>
          </a:p>
          <a:p>
            <a:r>
              <a:rPr lang="en-US" sz="4000" dirty="0" smtClean="0"/>
              <a:t>On an outing, bringing food for more than yourself.</a:t>
            </a:r>
          </a:p>
          <a:p>
            <a:pPr>
              <a:buNone/>
            </a:pPr>
            <a:endParaRPr lang="en-US" sz="3600"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2. Keeping One’s Promise</a:t>
            </a:r>
            <a:endParaRPr lang="en-US" dirty="0">
              <a:solidFill>
                <a:srgbClr val="FFFF00"/>
              </a:solidFill>
            </a:endParaRPr>
          </a:p>
        </p:txBody>
      </p:sp>
      <p:sp>
        <p:nvSpPr>
          <p:cNvPr id="3" name="Content Placeholder 2"/>
          <p:cNvSpPr>
            <a:spLocks noGrp="1"/>
          </p:cNvSpPr>
          <p:nvPr>
            <p:ph idx="1"/>
          </p:nvPr>
        </p:nvSpPr>
        <p:spPr>
          <a:xfrm>
            <a:off x="457200" y="1600200"/>
            <a:ext cx="8229600" cy="4724399"/>
          </a:xfrm>
        </p:spPr>
        <p:txBody>
          <a:bodyPr>
            <a:normAutofit/>
          </a:bodyPr>
          <a:lstStyle/>
          <a:p>
            <a:pPr lvl="0"/>
            <a:r>
              <a:rPr lang="en-US" sz="3600" dirty="0" smtClean="0"/>
              <a:t>Being </a:t>
            </a:r>
            <a:r>
              <a:rPr lang="en-US" sz="3600" dirty="0" smtClean="0"/>
              <a:t>On Time: don’t waste people’s time</a:t>
            </a:r>
          </a:p>
          <a:p>
            <a:pPr lvl="0"/>
            <a:r>
              <a:rPr lang="en-US" sz="3600" dirty="0" smtClean="0"/>
              <a:t>Being Responsible</a:t>
            </a:r>
          </a:p>
          <a:p>
            <a:pPr lvl="0"/>
            <a:r>
              <a:rPr lang="en-US" sz="3600" dirty="0" smtClean="0"/>
              <a:t>Honesty In Words: mean what you say; say what you mean.</a:t>
            </a:r>
          </a:p>
          <a:p>
            <a:pPr lvl="0"/>
            <a:r>
              <a:rPr lang="en-US" sz="3600" dirty="0" smtClean="0"/>
              <a:t>Being Disciplined   </a:t>
            </a:r>
            <a:endParaRPr lang="en-US" sz="3600" dirty="0" smtClean="0"/>
          </a:p>
          <a:p>
            <a:r>
              <a:rPr lang="en-US" sz="3600" dirty="0" smtClean="0"/>
              <a:t>Politeness</a:t>
            </a:r>
            <a:r>
              <a:rPr lang="en-US" sz="3600" dirty="0" smtClean="0"/>
              <a:t> </a:t>
            </a:r>
            <a:endParaRPr lang="en-US" sz="3600" dirty="0" smtClean="0"/>
          </a:p>
          <a:p>
            <a:pPr marL="0" lvl="0" indent="0">
              <a:buNone/>
            </a:pPr>
            <a:r>
              <a:rPr lang="en-US" sz="3600" dirty="0"/>
              <a:t> </a:t>
            </a:r>
            <a:r>
              <a:rPr lang="en-US" sz="3600" dirty="0" smtClean="0"/>
              <a:t>                                       </a:t>
            </a:r>
          </a:p>
          <a:p>
            <a:pPr lvl="0"/>
            <a:endParaRPr lang="en-US" sz="3600" dirty="0" smtClean="0"/>
          </a:p>
          <a:p>
            <a:pPr marL="0" indent="0">
              <a:buNone/>
            </a:pPr>
            <a:endParaRPr lang="en-US" dirty="0"/>
          </a:p>
        </p:txBody>
      </p:sp>
    </p:spTree>
    <p:extLst>
      <p:ext uri="{BB962C8B-B14F-4D97-AF65-F5344CB8AC3E}">
        <p14:creationId xmlns:p14="http://schemas.microsoft.com/office/powerpoint/2010/main" xmlns="" val="3615911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smtClean="0">
                <a:solidFill>
                  <a:srgbClr val="FFFF00"/>
                </a:solidFill>
              </a:rPr>
              <a:t>3. Patience/Forbearance</a:t>
            </a:r>
          </a:p>
        </p:txBody>
      </p:sp>
      <p:sp>
        <p:nvSpPr>
          <p:cNvPr id="3" name="Content Placeholder 2"/>
          <p:cNvSpPr>
            <a:spLocks noGrp="1"/>
          </p:cNvSpPr>
          <p:nvPr>
            <p:ph idx="1"/>
          </p:nvPr>
        </p:nvSpPr>
        <p:spPr>
          <a:xfrm>
            <a:off x="457200" y="1371600"/>
            <a:ext cx="8229600" cy="5334000"/>
          </a:xfrm>
        </p:spPr>
        <p:txBody>
          <a:bodyPr>
            <a:normAutofit/>
          </a:bodyPr>
          <a:lstStyle/>
          <a:p>
            <a:r>
              <a:rPr lang="en-US" sz="4000" dirty="0" smtClean="0"/>
              <a:t>Perseverance/Not </a:t>
            </a:r>
            <a:r>
              <a:rPr lang="en-US" sz="4000" dirty="0"/>
              <a:t>giving up </a:t>
            </a:r>
            <a:r>
              <a:rPr lang="en-US" sz="4000" dirty="0" smtClean="0"/>
              <a:t>easily</a:t>
            </a:r>
          </a:p>
          <a:p>
            <a:pPr lvl="0"/>
            <a:r>
              <a:rPr lang="en-US" sz="4000" dirty="0" smtClean="0"/>
              <a:t>Containing anger</a:t>
            </a:r>
          </a:p>
          <a:p>
            <a:pPr lvl="0"/>
            <a:r>
              <a:rPr lang="en-US" sz="4000" dirty="0" smtClean="0"/>
              <a:t>Patient self-control; restraint and tolerance.</a:t>
            </a:r>
          </a:p>
          <a:p>
            <a:pPr lvl="0"/>
            <a:r>
              <a:rPr lang="en-US" sz="4000" dirty="0" smtClean="0"/>
              <a:t>Example: </a:t>
            </a:r>
            <a:r>
              <a:rPr lang="en-US" sz="4000" dirty="0"/>
              <a:t>Siddhartha persevered for 6 years living as a mountain ascetic</a:t>
            </a:r>
            <a:r>
              <a:rPr lang="en-US" sz="4000" dirty="0" smtClean="0"/>
              <a:t>.</a:t>
            </a:r>
          </a:p>
          <a:p>
            <a:pPr marL="0" lvl="0" indent="0">
              <a:buNone/>
            </a:pPr>
            <a:r>
              <a:rPr lang="en-US" sz="4000" dirty="0" smtClean="0"/>
              <a:t>                            </a:t>
            </a:r>
            <a:endParaRPr lang="en-US" dirty="0"/>
          </a:p>
          <a:p>
            <a:pPr marL="0" indent="0">
              <a:buNone/>
            </a:pPr>
            <a:endParaRPr lang="en-US" dirty="0"/>
          </a:p>
        </p:txBody>
      </p:sp>
    </p:spTree>
    <p:extLst>
      <p:ext uri="{BB962C8B-B14F-4D97-AF65-F5344CB8AC3E}">
        <p14:creationId xmlns:p14="http://schemas.microsoft.com/office/powerpoint/2010/main" xmlns="" val="306586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smtClean="0">
                <a:solidFill>
                  <a:srgbClr val="FFFF00"/>
                </a:solidFill>
              </a:rPr>
              <a:t>4. Make Effort/Diligence</a:t>
            </a:r>
          </a:p>
        </p:txBody>
      </p:sp>
      <p:sp>
        <p:nvSpPr>
          <p:cNvPr id="3" name="Content Placeholder 2"/>
          <p:cNvSpPr>
            <a:spLocks noGrp="1"/>
          </p:cNvSpPr>
          <p:nvPr>
            <p:ph idx="1"/>
          </p:nvPr>
        </p:nvSpPr>
        <p:spPr>
          <a:xfrm>
            <a:off x="457200" y="1447800"/>
            <a:ext cx="8229600" cy="5029200"/>
          </a:xfrm>
        </p:spPr>
        <p:txBody>
          <a:bodyPr>
            <a:normAutofit/>
          </a:bodyPr>
          <a:lstStyle/>
          <a:p>
            <a:pPr lvl="0"/>
            <a:r>
              <a:rPr lang="en-US" sz="3600" dirty="0" smtClean="0"/>
              <a:t>Make </a:t>
            </a:r>
            <a:r>
              <a:rPr lang="en-US" sz="3600" dirty="0"/>
              <a:t>continuous effort every </a:t>
            </a:r>
            <a:r>
              <a:rPr lang="en-US" sz="3600" dirty="0" smtClean="0"/>
              <a:t>day.</a:t>
            </a:r>
          </a:p>
          <a:p>
            <a:pPr lvl="0"/>
            <a:r>
              <a:rPr lang="en-US" sz="3600" dirty="0" smtClean="0"/>
              <a:t> Continuous small steps are better than a few big steps</a:t>
            </a:r>
          </a:p>
          <a:p>
            <a:pPr lvl="0"/>
            <a:r>
              <a:rPr lang="en-US" sz="3600" dirty="0"/>
              <a:t>C</a:t>
            </a:r>
            <a:r>
              <a:rPr lang="en-US" sz="3600" dirty="0" smtClean="0"/>
              <a:t>ontinue </a:t>
            </a:r>
            <a:r>
              <a:rPr lang="en-US" sz="3600" dirty="0"/>
              <a:t>until reaching our </a:t>
            </a:r>
            <a:r>
              <a:rPr lang="en-US" sz="3600" dirty="0" smtClean="0"/>
              <a:t>goal</a:t>
            </a:r>
          </a:p>
          <a:p>
            <a:pPr lvl="0"/>
            <a:r>
              <a:rPr lang="en-US" sz="3600" dirty="0" smtClean="0"/>
              <a:t>Treat small tasks as diligently as big ones. </a:t>
            </a:r>
          </a:p>
          <a:p>
            <a:pPr lvl="0"/>
            <a:r>
              <a:rPr lang="en-US" sz="2800" dirty="0" smtClean="0"/>
              <a:t>(Story #48, page 131/Story 60, page 165)</a:t>
            </a:r>
            <a:endParaRPr lang="en-US" sz="2800" dirty="0"/>
          </a:p>
          <a:p>
            <a:pPr marL="0" indent="0">
              <a:buNone/>
            </a:pPr>
            <a:endParaRPr lang="en-US" sz="4000" dirty="0"/>
          </a:p>
        </p:txBody>
      </p:sp>
    </p:spTree>
    <p:extLst>
      <p:ext uri="{BB962C8B-B14F-4D97-AF65-F5344CB8AC3E}">
        <p14:creationId xmlns:p14="http://schemas.microsoft.com/office/powerpoint/2010/main" xmlns="" val="1297040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FF00"/>
                </a:solidFill>
              </a:rPr>
              <a:t>5. Self-Reflection</a:t>
            </a:r>
          </a:p>
        </p:txBody>
      </p:sp>
      <p:sp>
        <p:nvSpPr>
          <p:cNvPr id="3" name="Content Placeholder 2"/>
          <p:cNvSpPr>
            <a:spLocks noGrp="1"/>
          </p:cNvSpPr>
          <p:nvPr>
            <p:ph idx="1"/>
          </p:nvPr>
        </p:nvSpPr>
        <p:spPr>
          <a:xfrm>
            <a:off x="457200" y="1600200"/>
            <a:ext cx="8229600" cy="4525963"/>
          </a:xfrm>
        </p:spPr>
        <p:txBody>
          <a:bodyPr>
            <a:normAutofit/>
          </a:bodyPr>
          <a:lstStyle/>
          <a:p>
            <a:pPr lvl="0"/>
            <a:r>
              <a:rPr lang="en-US" sz="3600" dirty="0" smtClean="0"/>
              <a:t>Reflect </a:t>
            </a:r>
            <a:r>
              <a:rPr lang="en-US" sz="3600" dirty="0"/>
              <a:t>on </a:t>
            </a:r>
            <a:r>
              <a:rPr lang="en-US" sz="3600" dirty="0" smtClean="0"/>
              <a:t>your day </a:t>
            </a:r>
            <a:r>
              <a:rPr lang="en-US" sz="3600" dirty="0"/>
              <a:t>and </a:t>
            </a:r>
            <a:r>
              <a:rPr lang="en-US" sz="3600" dirty="0" smtClean="0"/>
              <a:t>how to </a:t>
            </a:r>
            <a:r>
              <a:rPr lang="en-US" sz="3600" dirty="0"/>
              <a:t>improve </a:t>
            </a:r>
            <a:r>
              <a:rPr lang="en-US" sz="3600" dirty="0" smtClean="0"/>
              <a:t>oneself and your actions.</a:t>
            </a:r>
            <a:endParaRPr lang="en-US" sz="3600" dirty="0"/>
          </a:p>
          <a:p>
            <a:pPr lvl="0"/>
            <a:r>
              <a:rPr lang="en-US" sz="3600" dirty="0"/>
              <a:t>It is especially important to reflect when something bad happens to </a:t>
            </a:r>
            <a:r>
              <a:rPr lang="en-US" sz="3600" dirty="0" smtClean="0"/>
              <a:t>us.</a:t>
            </a:r>
          </a:p>
          <a:p>
            <a:pPr lvl="0"/>
            <a:r>
              <a:rPr lang="en-US" sz="3600" dirty="0" smtClean="0"/>
              <a:t>It </a:t>
            </a:r>
            <a:r>
              <a:rPr lang="en-US" sz="3600" dirty="0"/>
              <a:t>is desirable to reflect until the tears </a:t>
            </a:r>
            <a:r>
              <a:rPr lang="en-US" sz="3600" dirty="0" smtClean="0"/>
              <a:t>come </a:t>
            </a:r>
          </a:p>
          <a:p>
            <a:pPr lvl="0"/>
            <a:endParaRPr lang="en-US" dirty="0"/>
          </a:p>
        </p:txBody>
      </p:sp>
    </p:spTree>
    <p:extLst>
      <p:ext uri="{BB962C8B-B14F-4D97-AF65-F5344CB8AC3E}">
        <p14:creationId xmlns:p14="http://schemas.microsoft.com/office/powerpoint/2010/main" xmlns="" val="3564048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FF00"/>
                </a:solidFill>
              </a:rPr>
              <a:t>6. Self Improvement/Wisdom</a:t>
            </a:r>
          </a:p>
        </p:txBody>
      </p:sp>
      <p:sp>
        <p:nvSpPr>
          <p:cNvPr id="3" name="Content Placeholder 2"/>
          <p:cNvSpPr>
            <a:spLocks noGrp="1"/>
          </p:cNvSpPr>
          <p:nvPr>
            <p:ph idx="1"/>
          </p:nvPr>
        </p:nvSpPr>
        <p:spPr>
          <a:xfrm>
            <a:off x="301752" y="1752600"/>
            <a:ext cx="8503920" cy="4346448"/>
          </a:xfrm>
        </p:spPr>
        <p:txBody>
          <a:bodyPr/>
          <a:lstStyle/>
          <a:p>
            <a:pPr lvl="0"/>
            <a:endParaRPr lang="en-US" sz="4800" dirty="0" smtClean="0"/>
          </a:p>
          <a:p>
            <a:pPr lvl="0"/>
            <a:r>
              <a:rPr lang="en-US" sz="4000" dirty="0" smtClean="0"/>
              <a:t>Practice </a:t>
            </a:r>
            <a:r>
              <a:rPr lang="en-US" sz="4000" dirty="0"/>
              <a:t>one of </a:t>
            </a:r>
            <a:r>
              <a:rPr lang="en-US" sz="4000" dirty="0" smtClean="0"/>
              <a:t>these </a:t>
            </a:r>
            <a:r>
              <a:rPr lang="en-US" sz="4000" dirty="0"/>
              <a:t>and you will do all of them.</a:t>
            </a:r>
          </a:p>
          <a:p>
            <a:pPr marL="0" indent="0">
              <a:buNone/>
            </a:pPr>
            <a:endParaRPr lang="en-US" dirty="0"/>
          </a:p>
        </p:txBody>
      </p:sp>
    </p:spTree>
    <p:extLst>
      <p:ext uri="{BB962C8B-B14F-4D97-AF65-F5344CB8AC3E}">
        <p14:creationId xmlns:p14="http://schemas.microsoft.com/office/powerpoint/2010/main" xmlns="" val="9824458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The Law of Cause &amp; Effect is the foundation of Buddhism.</a:t>
            </a:r>
            <a:br>
              <a:rPr lang="en-US" sz="2400" dirty="0" smtClean="0"/>
            </a:br>
            <a:endParaRPr lang="en-US" sz="2400" dirty="0"/>
          </a:p>
        </p:txBody>
      </p:sp>
      <p:sp>
        <p:nvSpPr>
          <p:cNvPr id="3" name="Content Placeholder 2"/>
          <p:cNvSpPr>
            <a:spLocks noGrp="1"/>
          </p:cNvSpPr>
          <p:nvPr>
            <p:ph idx="1"/>
          </p:nvPr>
        </p:nvSpPr>
        <p:spPr>
          <a:xfrm>
            <a:off x="457200" y="1219200"/>
            <a:ext cx="8229600" cy="4953317"/>
          </a:xfrm>
        </p:spPr>
        <p:txBody>
          <a:bodyPr>
            <a:normAutofit fontScale="85000" lnSpcReduction="20000"/>
          </a:bodyPr>
          <a:lstStyle/>
          <a:p>
            <a:endParaRPr lang="en-US" dirty="0" smtClean="0"/>
          </a:p>
          <a:p>
            <a:r>
              <a:rPr lang="en-US" sz="3800" dirty="0" smtClean="0"/>
              <a:t>What is the foundation?</a:t>
            </a:r>
          </a:p>
          <a:p>
            <a:endParaRPr lang="en-US" sz="3800" dirty="0" smtClean="0"/>
          </a:p>
          <a:p>
            <a:r>
              <a:rPr lang="en-US" sz="3800" dirty="0" smtClean="0"/>
              <a:t>If we compare it to a tree, it would be the root and trunk of the tree.</a:t>
            </a:r>
          </a:p>
          <a:p>
            <a:pPr>
              <a:buNone/>
            </a:pPr>
            <a:r>
              <a:rPr lang="en-US" sz="3800" dirty="0" smtClean="0"/>
              <a:t> </a:t>
            </a:r>
          </a:p>
          <a:p>
            <a:pPr>
              <a:buNone/>
            </a:pPr>
            <a:r>
              <a:rPr lang="en-US" sz="3800" dirty="0" smtClean="0"/>
              <a:t>                            </a:t>
            </a:r>
          </a:p>
          <a:p>
            <a:r>
              <a:rPr lang="en-US" sz="3800" dirty="0" smtClean="0"/>
              <a:t>If the root and trunk is cut, the tree will die.</a:t>
            </a:r>
          </a:p>
          <a:p>
            <a:pPr>
              <a:buNone/>
            </a:pPr>
            <a:r>
              <a:rPr lang="en-US" sz="3800" dirty="0" smtClean="0"/>
              <a:t> </a:t>
            </a:r>
          </a:p>
          <a:p>
            <a:r>
              <a:rPr lang="en-US" sz="3800" dirty="0" smtClean="0"/>
              <a:t>Likewise, if we don’t understand the Law of Cause &amp; Effect, we cannot understand Buddhism.</a:t>
            </a:r>
          </a:p>
          <a:p>
            <a:pPr>
              <a:buNone/>
            </a:pPr>
            <a:endParaRPr lang="en-US" sz="38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71500"/>
          </a:xfrm>
        </p:spPr>
        <p:txBody>
          <a:bodyPr anchor="b">
            <a:normAutofit fontScale="90000"/>
          </a:bodyPr>
          <a:lstStyle/>
          <a:p>
            <a:r>
              <a:rPr lang="en-US" dirty="0" smtClean="0"/>
              <a:t>The meaning of “Law”</a:t>
            </a:r>
          </a:p>
        </p:txBody>
      </p:sp>
      <p:sp>
        <p:nvSpPr>
          <p:cNvPr id="3" name="Content Placeholder 2"/>
          <p:cNvSpPr>
            <a:spLocks noGrp="1"/>
          </p:cNvSpPr>
          <p:nvPr>
            <p:ph idx="1"/>
          </p:nvPr>
        </p:nvSpPr>
        <p:spPr/>
        <p:txBody>
          <a:bodyPr>
            <a:normAutofit fontScale="62500" lnSpcReduction="20000"/>
          </a:bodyPr>
          <a:lstStyle/>
          <a:p>
            <a:pPr>
              <a:buNone/>
            </a:pPr>
            <a:r>
              <a:rPr lang="en-US" dirty="0" smtClean="0"/>
              <a:t> </a:t>
            </a:r>
          </a:p>
          <a:p>
            <a:r>
              <a:rPr lang="en-US" dirty="0" smtClean="0"/>
              <a:t>The Law penetrates the 3 Worlds and the 10 directions.</a:t>
            </a:r>
          </a:p>
          <a:p>
            <a:pPr>
              <a:buNone/>
            </a:pPr>
            <a:r>
              <a:rPr lang="en-US" dirty="0" smtClean="0"/>
              <a:t> </a:t>
            </a:r>
          </a:p>
          <a:p>
            <a:r>
              <a:rPr lang="en-US" dirty="0" smtClean="0"/>
              <a:t>The 3 Worlds are the Past, Present &amp; Future.</a:t>
            </a:r>
          </a:p>
          <a:p>
            <a:endParaRPr lang="en-US" dirty="0" smtClean="0"/>
          </a:p>
          <a:p>
            <a:r>
              <a:rPr lang="en-US" dirty="0" smtClean="0"/>
              <a:t>10 Directions means everywhere.</a:t>
            </a:r>
          </a:p>
          <a:p>
            <a:endParaRPr lang="en-US" dirty="0" smtClean="0"/>
          </a:p>
          <a:p>
            <a:r>
              <a:rPr lang="en-US" dirty="0" smtClean="0"/>
              <a:t>So, it means that the Law of Cause &amp; Effect works always and everywhere.</a:t>
            </a:r>
          </a:p>
          <a:p>
            <a:r>
              <a:rPr lang="en-US" dirty="0" smtClean="0"/>
              <a:t>Something that was accepted years ago, but is not accepted anymore is not a law.</a:t>
            </a:r>
          </a:p>
          <a:p>
            <a:r>
              <a:rPr lang="en-US" dirty="0" smtClean="0"/>
              <a:t>Also, something that works in one country, but not in another country is not a law.</a:t>
            </a:r>
          </a:p>
          <a:p>
            <a:endParaRPr lang="en-US" dirty="0" smtClean="0"/>
          </a:p>
          <a:p>
            <a:r>
              <a:rPr lang="en-US" dirty="0" smtClean="0"/>
              <a:t>What is taught in Buddhism is valid anytime and anywhere, because the teaching is based on the Law of Cause &amp; Effect which is valid anytime and anywhere.</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Truth: something which does not change</a:t>
            </a:r>
            <a:endParaRPr lang="en-US" sz="3200" dirty="0"/>
          </a:p>
        </p:txBody>
      </p:sp>
      <p:sp>
        <p:nvSpPr>
          <p:cNvPr id="3" name="Content Placeholder 2"/>
          <p:cNvSpPr>
            <a:spLocks noGrp="1"/>
          </p:cNvSpPr>
          <p:nvPr>
            <p:ph idx="1"/>
          </p:nvPr>
        </p:nvSpPr>
        <p:spPr/>
        <p:txBody>
          <a:bodyPr/>
          <a:lstStyle/>
          <a:p>
            <a:r>
              <a:rPr lang="en-US" dirty="0" smtClean="0"/>
              <a:t>Social laws and constitutions change from country to country, and change over time. </a:t>
            </a:r>
          </a:p>
          <a:p>
            <a:r>
              <a:rPr lang="en-US" dirty="0" smtClean="0"/>
              <a:t>But the Law of Karma never needs to be changed. It was valid when Buddha was alive in India 2600 years ago, it is valid today, and will be in the future.</a:t>
            </a:r>
          </a:p>
          <a:p>
            <a:endParaRPr lang="en-US" dirty="0" smtClean="0"/>
          </a:p>
          <a:p>
            <a:r>
              <a:rPr lang="en-US" dirty="0" smtClean="0"/>
              <a:t> Such a thing is called Truth.</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Law of Cause &amp; Effect</a:t>
            </a:r>
            <a:endParaRPr lang="en-US" dirty="0"/>
          </a:p>
        </p:txBody>
      </p:sp>
      <p:sp>
        <p:nvSpPr>
          <p:cNvPr id="3" name="Content Placeholder 2"/>
          <p:cNvSpPr>
            <a:spLocks noGrp="1"/>
          </p:cNvSpPr>
          <p:nvPr>
            <p:ph idx="1"/>
          </p:nvPr>
        </p:nvSpPr>
        <p:spPr>
          <a:xfrm>
            <a:off x="301752" y="1447800"/>
            <a:ext cx="8503920" cy="4651248"/>
          </a:xfrm>
        </p:spPr>
        <p:txBody>
          <a:bodyPr/>
          <a:lstStyle/>
          <a:p>
            <a:r>
              <a:rPr lang="en-US" dirty="0" smtClean="0"/>
              <a:t>The Law of Cause &amp; Effect states:</a:t>
            </a:r>
          </a:p>
          <a:p>
            <a:pPr lvl="0" algn="ctr"/>
            <a:r>
              <a:rPr lang="en-US" dirty="0" smtClean="0">
                <a:solidFill>
                  <a:srgbClr val="FFFF00"/>
                </a:solidFill>
              </a:rPr>
              <a:t>“Good Cause Good Effect”</a:t>
            </a:r>
          </a:p>
          <a:p>
            <a:pPr lvl="0" algn="ctr"/>
            <a:r>
              <a:rPr lang="en-US" dirty="0" smtClean="0">
                <a:solidFill>
                  <a:srgbClr val="FFFF00"/>
                </a:solidFill>
              </a:rPr>
              <a:t>“Bad Cause Bad Effect”</a:t>
            </a:r>
          </a:p>
          <a:p>
            <a:pPr lvl="0" algn="ctr"/>
            <a:r>
              <a:rPr lang="en-US" dirty="0" smtClean="0">
                <a:solidFill>
                  <a:srgbClr val="FFFF00"/>
                </a:solidFill>
              </a:rPr>
              <a:t>“Own Cause Own Effect”</a:t>
            </a:r>
          </a:p>
          <a:p>
            <a:pPr>
              <a:buNone/>
            </a:pPr>
            <a:endParaRPr lang="en-US" sz="1400" dirty="0" smtClean="0"/>
          </a:p>
          <a:p>
            <a:r>
              <a:rPr lang="en-US" dirty="0" smtClean="0"/>
              <a:t>To be happy, Buddha teaches us to “practice good deeds and avoid doing bad deeds.”</a:t>
            </a:r>
          </a:p>
          <a:p>
            <a:pPr>
              <a:buNone/>
            </a:pPr>
            <a:endParaRPr lang="en-US" sz="1400" dirty="0" smtClean="0"/>
          </a:p>
          <a:p>
            <a:r>
              <a:rPr lang="en-US" dirty="0" smtClean="0"/>
              <a:t>What are good deeds? Buddha taught the following 6 good deeds</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lvl="0" algn="l"/>
            <a:r>
              <a:rPr lang="en-US" sz="2400" dirty="0" smtClean="0"/>
              <a:t>“Good Cause Good Effect”</a:t>
            </a:r>
            <a:br>
              <a:rPr lang="en-US" sz="2400" dirty="0" smtClean="0"/>
            </a:br>
            <a:r>
              <a:rPr lang="en-US" sz="2400" dirty="0" smtClean="0"/>
              <a:t>“Bad Cause Bad Effect”</a:t>
            </a:r>
            <a:br>
              <a:rPr lang="en-US" sz="2400" dirty="0" smtClean="0"/>
            </a:br>
            <a:r>
              <a:rPr lang="en-US" sz="2400" dirty="0" smtClean="0"/>
              <a:t>“Own Cause Own Effect”</a:t>
            </a:r>
            <a:endParaRPr lang="en-US" sz="2400" dirty="0"/>
          </a:p>
        </p:txBody>
      </p:sp>
      <p:sp>
        <p:nvSpPr>
          <p:cNvPr id="3" name="Content Placeholder 2"/>
          <p:cNvSpPr>
            <a:spLocks noGrp="1"/>
          </p:cNvSpPr>
          <p:nvPr>
            <p:ph idx="1"/>
          </p:nvPr>
        </p:nvSpPr>
        <p:spPr/>
        <p:txBody>
          <a:bodyPr>
            <a:normAutofit/>
          </a:bodyPr>
          <a:lstStyle/>
          <a:p>
            <a:r>
              <a:rPr lang="en-US" dirty="0" smtClean="0"/>
              <a:t>Cause means </a:t>
            </a:r>
            <a:r>
              <a:rPr lang="en-US" dirty="0" smtClean="0"/>
              <a:t>“action” </a:t>
            </a:r>
            <a:r>
              <a:rPr lang="en-US" dirty="0" smtClean="0"/>
              <a:t>or </a:t>
            </a:r>
            <a:r>
              <a:rPr lang="en-US" dirty="0" smtClean="0"/>
              <a:t>“deed”</a:t>
            </a:r>
            <a:endParaRPr lang="en-US" dirty="0" smtClean="0"/>
          </a:p>
          <a:p>
            <a:endParaRPr lang="en-US" dirty="0" smtClean="0"/>
          </a:p>
          <a:p>
            <a:r>
              <a:rPr lang="en-US" dirty="0" smtClean="0"/>
              <a:t>Effect means </a:t>
            </a:r>
            <a:r>
              <a:rPr lang="en-US" dirty="0" smtClean="0"/>
              <a:t>“result”, “destiny” </a:t>
            </a:r>
            <a:r>
              <a:rPr lang="en-US" dirty="0" smtClean="0"/>
              <a:t>or </a:t>
            </a:r>
            <a:r>
              <a:rPr lang="en-US" dirty="0" smtClean="0"/>
              <a:t>“fate.”</a:t>
            </a:r>
            <a:endParaRPr lang="en-US" dirty="0" smtClean="0"/>
          </a:p>
          <a:p>
            <a:endParaRPr lang="en-US" dirty="0" smtClean="0"/>
          </a:p>
          <a:p>
            <a:pPr lvl="0" algn="ctr"/>
            <a:r>
              <a:rPr lang="en-US" dirty="0" smtClean="0">
                <a:solidFill>
                  <a:srgbClr val="FFFF00"/>
                </a:solidFill>
              </a:rPr>
              <a:t>“Good action </a:t>
            </a:r>
            <a:r>
              <a:rPr lang="en-US" dirty="0" smtClean="0">
                <a:solidFill>
                  <a:srgbClr val="FFFF00"/>
                </a:solidFill>
              </a:rPr>
              <a:t>brings good fortune”</a:t>
            </a:r>
            <a:endParaRPr lang="en-US" dirty="0" smtClean="0">
              <a:solidFill>
                <a:srgbClr val="FFFF00"/>
              </a:solidFill>
            </a:endParaRPr>
          </a:p>
          <a:p>
            <a:pPr lvl="0" algn="ctr"/>
            <a:r>
              <a:rPr lang="en-US" dirty="0" smtClean="0">
                <a:solidFill>
                  <a:srgbClr val="FFFF00"/>
                </a:solidFill>
              </a:rPr>
              <a:t>“Bad action brings </a:t>
            </a:r>
            <a:r>
              <a:rPr lang="en-US" dirty="0" smtClean="0">
                <a:solidFill>
                  <a:srgbClr val="FFFF00"/>
                </a:solidFill>
              </a:rPr>
              <a:t>misfortune</a:t>
            </a:r>
            <a:endParaRPr lang="en-US" dirty="0" smtClean="0">
              <a:solidFill>
                <a:srgbClr val="FFFF00"/>
              </a:solidFill>
            </a:endParaRPr>
          </a:p>
          <a:p>
            <a:pPr lvl="0" algn="ctr"/>
            <a:r>
              <a:rPr lang="en-US" dirty="0" smtClean="0">
                <a:solidFill>
                  <a:srgbClr val="FFFF00"/>
                </a:solidFill>
              </a:rPr>
              <a:t>“My action </a:t>
            </a:r>
            <a:r>
              <a:rPr lang="en-US" dirty="0" smtClean="0">
                <a:solidFill>
                  <a:srgbClr val="FFFF00"/>
                </a:solidFill>
              </a:rPr>
              <a:t>makes </a:t>
            </a:r>
            <a:r>
              <a:rPr lang="en-US" dirty="0" smtClean="0">
                <a:solidFill>
                  <a:srgbClr val="FFFF00"/>
                </a:solidFill>
              </a:rPr>
              <a:t>my fate”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By practicing the 6 Good Deeds we are planting seeds of happiness for our future.</a:t>
            </a:r>
          </a:p>
          <a:p>
            <a:endParaRPr lang="en-US" dirty="0" smtClean="0"/>
          </a:p>
          <a:p>
            <a:r>
              <a:rPr lang="en-US" dirty="0" smtClean="0"/>
              <a:t>We all want a future of good fortune, and we want to avoid misfortune. How can we do this?</a:t>
            </a:r>
          </a:p>
          <a:p>
            <a:endParaRPr lang="en-US" dirty="0" smtClean="0"/>
          </a:p>
          <a:p>
            <a:r>
              <a:rPr lang="en-US" dirty="0" smtClean="0"/>
              <a:t>Buddha’s answer is, by practicing good acts and refraining from bad acts.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FF00"/>
                </a:solidFill>
              </a:rPr>
              <a:t>The 6 Good Deeds</a:t>
            </a:r>
            <a:endParaRPr lang="en-US" b="1" dirty="0">
              <a:solidFill>
                <a:srgbClr val="FFFF00"/>
              </a:solidFill>
            </a:endParaRPr>
          </a:p>
        </p:txBody>
      </p:sp>
      <p:sp>
        <p:nvSpPr>
          <p:cNvPr id="3" name="Content Placeholder 2"/>
          <p:cNvSpPr>
            <a:spLocks noGrp="1"/>
          </p:cNvSpPr>
          <p:nvPr>
            <p:ph idx="1"/>
          </p:nvPr>
        </p:nvSpPr>
        <p:spPr/>
        <p:txBody>
          <a:bodyPr/>
          <a:lstStyle/>
          <a:p>
            <a:pPr marL="514350" indent="-514350">
              <a:buFont typeface="+mj-lt"/>
              <a:buAutoNum type="arabicPeriod"/>
            </a:pPr>
            <a:r>
              <a:rPr lang="en-US" sz="4400" dirty="0" smtClean="0"/>
              <a:t>Kindness/Generosity</a:t>
            </a:r>
          </a:p>
          <a:p>
            <a:pPr marL="514350" indent="-514350">
              <a:buFont typeface="+mj-lt"/>
              <a:buAutoNum type="arabicPeriod"/>
            </a:pPr>
            <a:r>
              <a:rPr lang="en-US" sz="4400" dirty="0" smtClean="0"/>
              <a:t>Keeping a promise</a:t>
            </a:r>
          </a:p>
          <a:p>
            <a:pPr marL="514350" indent="-514350">
              <a:buFont typeface="+mj-lt"/>
              <a:buAutoNum type="arabicPeriod"/>
            </a:pPr>
            <a:r>
              <a:rPr lang="en-US" sz="4400" dirty="0" smtClean="0"/>
              <a:t>Patience</a:t>
            </a:r>
          </a:p>
          <a:p>
            <a:pPr marL="514350" indent="-514350">
              <a:buFont typeface="+mj-lt"/>
              <a:buAutoNum type="arabicPeriod"/>
            </a:pPr>
            <a:r>
              <a:rPr lang="en-US" sz="4400" dirty="0" smtClean="0"/>
              <a:t>Making Effort</a:t>
            </a:r>
          </a:p>
          <a:p>
            <a:pPr marL="514350" indent="-514350">
              <a:buFont typeface="+mj-lt"/>
              <a:buAutoNum type="arabicPeriod"/>
            </a:pPr>
            <a:r>
              <a:rPr lang="en-US" sz="4400" dirty="0" smtClean="0"/>
              <a:t>Self-reflection</a:t>
            </a:r>
          </a:p>
          <a:p>
            <a:pPr marL="514350" indent="-514350">
              <a:buFont typeface="+mj-lt"/>
              <a:buAutoNum type="arabicPeriod"/>
            </a:pPr>
            <a:r>
              <a:rPr lang="en-US" sz="4400" dirty="0" smtClean="0"/>
              <a:t>Self-improvement/Wisdom</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4887</TotalTime>
  <Words>1134</Words>
  <Application>Microsoft Office PowerPoint</Application>
  <PresentationFormat>On-screen Show (4:3)</PresentationFormat>
  <Paragraphs>191</Paragraphs>
  <Slides>27</Slides>
  <Notes>4</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Foundry</vt:lpstr>
      <vt:lpstr>The 6 Good Deeds </vt:lpstr>
      <vt:lpstr>The Way to Happiness</vt:lpstr>
      <vt:lpstr>The Law of Cause &amp; Effect is the foundation of Buddhism. </vt:lpstr>
      <vt:lpstr>The meaning of “Law”</vt:lpstr>
      <vt:lpstr>Truth: something which does not change</vt:lpstr>
      <vt:lpstr>The Law of Cause &amp; Effect</vt:lpstr>
      <vt:lpstr>“Good Cause Good Effect” “Bad Cause Bad Effect” “Own Cause Own Effect”</vt:lpstr>
      <vt:lpstr>Slide 8</vt:lpstr>
      <vt:lpstr>The 6 Good Deeds</vt:lpstr>
      <vt:lpstr>1. Kindness (Giving)</vt:lpstr>
      <vt:lpstr>Examples of Giving Buddhism</vt:lpstr>
      <vt:lpstr>7 Kinds of Giving (without Materials)</vt:lpstr>
      <vt:lpstr>Warm Eyes</vt:lpstr>
      <vt:lpstr>Eyes, cont’d</vt:lpstr>
      <vt:lpstr>Smile!</vt:lpstr>
      <vt:lpstr>Kind Words</vt:lpstr>
      <vt:lpstr>More smiles</vt:lpstr>
      <vt:lpstr>Sincere Gratitude </vt:lpstr>
      <vt:lpstr>Sincere Gratitude</vt:lpstr>
      <vt:lpstr>Physical Assisting: Ways of getting involved</vt:lpstr>
      <vt:lpstr>Yielding</vt:lpstr>
      <vt:lpstr>Share a meal and shelter </vt:lpstr>
      <vt:lpstr>2. Keeping One’s Promise</vt:lpstr>
      <vt:lpstr>3. Patience/Forbearance</vt:lpstr>
      <vt:lpstr>4. Make Effort/Diligence</vt:lpstr>
      <vt:lpstr>5. Self-Reflection</vt:lpstr>
      <vt:lpstr>6. Self Improvement/Wisdom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6 Good Deeds</dc:title>
  <dc:creator>Owner</dc:creator>
  <cp:lastModifiedBy>frank costelloe</cp:lastModifiedBy>
  <cp:revision>213</cp:revision>
  <dcterms:created xsi:type="dcterms:W3CDTF">2014-08-04T15:48:49Z</dcterms:created>
  <dcterms:modified xsi:type="dcterms:W3CDTF">2016-07-12T06:38:42Z</dcterms:modified>
</cp:coreProperties>
</file>