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5" r:id="rId6"/>
    <p:sldId id="264" r:id="rId7"/>
    <p:sldId id="266" r:id="rId8"/>
    <p:sldId id="276" r:id="rId9"/>
    <p:sldId id="263" r:id="rId10"/>
    <p:sldId id="262" r:id="rId11"/>
    <p:sldId id="261"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20CD5B-DEBD-4FF2-9ED0-FB2C24DB201A}" type="datetimeFigureOut">
              <a:rPr lang="en-US" smtClean="0"/>
              <a:pPr/>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7DD02-2D6E-493F-A254-5B7428C464A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20CD5B-DEBD-4FF2-9ED0-FB2C24DB201A}" type="datetimeFigureOut">
              <a:rPr lang="en-US" smtClean="0"/>
              <a:pPr/>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7DD02-2D6E-493F-A254-5B7428C464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20CD5B-DEBD-4FF2-9ED0-FB2C24DB201A}" type="datetimeFigureOut">
              <a:rPr lang="en-US" smtClean="0"/>
              <a:pPr/>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7DD02-2D6E-493F-A254-5B7428C464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20CD5B-DEBD-4FF2-9ED0-FB2C24DB201A}" type="datetimeFigureOut">
              <a:rPr lang="en-US" smtClean="0"/>
              <a:pPr/>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7DD02-2D6E-493F-A254-5B7428C464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20CD5B-DEBD-4FF2-9ED0-FB2C24DB201A}" type="datetimeFigureOut">
              <a:rPr lang="en-US" smtClean="0"/>
              <a:pPr/>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7DD02-2D6E-493F-A254-5B7428C464A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20CD5B-DEBD-4FF2-9ED0-FB2C24DB201A}" type="datetimeFigureOut">
              <a:rPr lang="en-US" smtClean="0"/>
              <a:pPr/>
              <a:t>4/3/2017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97DD02-2D6E-493F-A254-5B7428C464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20CD5B-DEBD-4FF2-9ED0-FB2C24DB201A}" type="datetimeFigureOut">
              <a:rPr lang="en-US" smtClean="0"/>
              <a:pPr/>
              <a:t>4/3/2017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97DD02-2D6E-493F-A254-5B7428C464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20CD5B-DEBD-4FF2-9ED0-FB2C24DB201A}" type="datetimeFigureOut">
              <a:rPr lang="en-US" smtClean="0"/>
              <a:pPr/>
              <a:t>4/3/2017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97DD02-2D6E-493F-A254-5B7428C464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20CD5B-DEBD-4FF2-9ED0-FB2C24DB201A}" type="datetimeFigureOut">
              <a:rPr lang="en-US" smtClean="0"/>
              <a:pPr/>
              <a:t>4/3/2017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97DD02-2D6E-493F-A254-5B7428C464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20CD5B-DEBD-4FF2-9ED0-FB2C24DB201A}" type="datetimeFigureOut">
              <a:rPr lang="en-US" smtClean="0"/>
              <a:pPr/>
              <a:t>4/3/2017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97DD02-2D6E-493F-A254-5B7428C464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20CD5B-DEBD-4FF2-9ED0-FB2C24DB201A}" type="datetimeFigureOut">
              <a:rPr lang="en-US" smtClean="0"/>
              <a:pPr/>
              <a:t>4/3/2017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97DD02-2D6E-493F-A254-5B7428C464A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20CD5B-DEBD-4FF2-9ED0-FB2C24DB201A}" type="datetimeFigureOut">
              <a:rPr lang="en-US" smtClean="0"/>
              <a:pPr/>
              <a:t>4/3/2017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97DD02-2D6E-493F-A254-5B7428C464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normAutofit/>
          </a:bodyPr>
          <a:lstStyle/>
          <a:p>
            <a:r>
              <a:rPr lang="en-US" sz="6000" dirty="0" smtClean="0"/>
              <a:t>The 6 </a:t>
            </a:r>
            <a:r>
              <a:rPr lang="en-US" sz="6000" dirty="0" err="1" smtClean="0"/>
              <a:t>Paramitas</a:t>
            </a:r>
            <a:endParaRPr lang="en-US" sz="6000" dirty="0"/>
          </a:p>
        </p:txBody>
      </p:sp>
      <p:sp>
        <p:nvSpPr>
          <p:cNvPr id="3" name="Subtitle 2"/>
          <p:cNvSpPr>
            <a:spLocks noGrp="1"/>
          </p:cNvSpPr>
          <p:nvPr>
            <p:ph type="subTitle" idx="1"/>
          </p:nvPr>
        </p:nvSpPr>
        <p:spPr>
          <a:xfrm>
            <a:off x="1371600" y="3200400"/>
            <a:ext cx="6400800" cy="1752600"/>
          </a:xfrm>
        </p:spPr>
        <p:txBody>
          <a:bodyPr>
            <a:normAutofit/>
          </a:bodyPr>
          <a:lstStyle/>
          <a:p>
            <a:r>
              <a:rPr lang="en-US" sz="4400" dirty="0" smtClean="0"/>
              <a:t>#6 </a:t>
            </a:r>
          </a:p>
          <a:p>
            <a:r>
              <a:rPr lang="en-US" sz="4400" dirty="0" smtClean="0"/>
              <a:t>Wisdom (self-cultivation)</a:t>
            </a:r>
            <a:endParaRPr lang="en-US"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Wisdom is also knowing</a:t>
            </a:r>
            <a:endParaRPr lang="en-US" dirty="0"/>
          </a:p>
        </p:txBody>
      </p:sp>
      <p:sp>
        <p:nvSpPr>
          <p:cNvPr id="3" name="Content Placeholder 2"/>
          <p:cNvSpPr>
            <a:spLocks noGrp="1"/>
          </p:cNvSpPr>
          <p:nvPr>
            <p:ph idx="1"/>
          </p:nvPr>
        </p:nvSpPr>
        <p:spPr/>
        <p:txBody>
          <a:bodyPr>
            <a:normAutofit/>
          </a:bodyPr>
          <a:lstStyle/>
          <a:p>
            <a:r>
              <a:rPr lang="en-US" sz="4400" dirty="0" smtClean="0"/>
              <a:t>Wisdom is knowing what is true happiness </a:t>
            </a:r>
            <a:r>
              <a:rPr lang="en-US" dirty="0" smtClean="0"/>
              <a:t>(Absolute happiness that never fades or changes in any way)</a:t>
            </a:r>
          </a:p>
          <a:p>
            <a:endParaRPr lang="en-US" sz="2400" dirty="0"/>
          </a:p>
          <a:p>
            <a:r>
              <a:rPr lang="en-US" sz="4400" dirty="0" smtClean="0"/>
              <a:t>Wisdom is knowing the difference between good and bad.</a:t>
            </a:r>
            <a:endParaRPr lang="en-US" sz="4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r>
              <a:rPr lang="en-US" sz="4000" dirty="0" smtClean="0"/>
              <a:t>Wisdom is to believe in the Law of Cause and Effect deeply and practice it.</a:t>
            </a:r>
            <a:endParaRPr lang="en-US" sz="4000" dirty="0"/>
          </a:p>
          <a:p>
            <a:pPr>
              <a:buNone/>
            </a:pPr>
            <a:endParaRPr lang="en-US" sz="2000" dirty="0" smtClean="0"/>
          </a:p>
          <a:p>
            <a:r>
              <a:rPr lang="en-US" sz="4000" dirty="0" smtClean="0"/>
              <a:t>If someone understands the Law they will practice it.</a:t>
            </a:r>
          </a:p>
          <a:p>
            <a:pPr>
              <a:buNone/>
            </a:pPr>
            <a:endParaRPr lang="en-US" dirty="0"/>
          </a:p>
          <a:p>
            <a:r>
              <a:rPr lang="en-US" sz="4000" dirty="0" smtClean="0"/>
              <a:t>They will practice the 6 Good Deeds</a:t>
            </a:r>
            <a:endParaRPr lang="en-US" sz="4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Practice of the 6 Good Deeds</a:t>
            </a:r>
            <a:endParaRPr lang="en-PH" dirty="0"/>
          </a:p>
        </p:txBody>
      </p:sp>
      <p:sp>
        <p:nvSpPr>
          <p:cNvPr id="3" name="Content Placeholder 2"/>
          <p:cNvSpPr>
            <a:spLocks noGrp="1"/>
          </p:cNvSpPr>
          <p:nvPr>
            <p:ph idx="1"/>
          </p:nvPr>
        </p:nvSpPr>
        <p:spPr/>
        <p:txBody>
          <a:bodyPr/>
          <a:lstStyle/>
          <a:p>
            <a:r>
              <a:rPr lang="en-US" dirty="0" smtClean="0"/>
              <a:t>1.  Kindness</a:t>
            </a:r>
          </a:p>
          <a:p>
            <a:r>
              <a:rPr lang="en-US" dirty="0" smtClean="0"/>
              <a:t>2.  Keeping promises</a:t>
            </a:r>
          </a:p>
          <a:p>
            <a:r>
              <a:rPr lang="en-US" dirty="0" smtClean="0"/>
              <a:t>3.  Patience</a:t>
            </a:r>
          </a:p>
          <a:p>
            <a:r>
              <a:rPr lang="en-US" dirty="0" smtClean="0"/>
              <a:t>4.  Making effort</a:t>
            </a:r>
          </a:p>
          <a:p>
            <a:r>
              <a:rPr lang="en-US" dirty="0" smtClean="0"/>
              <a:t>5.  Self-reflection</a:t>
            </a:r>
          </a:p>
          <a:p>
            <a:r>
              <a:rPr lang="en-US" dirty="0" smtClean="0"/>
              <a:t>6.  </a:t>
            </a:r>
            <a:r>
              <a:rPr lang="en-US" dirty="0" smtClean="0">
                <a:solidFill>
                  <a:srgbClr val="C00000"/>
                </a:solidFill>
              </a:rPr>
              <a:t>Wisdom (self-cultivation)</a:t>
            </a:r>
          </a:p>
          <a:p>
            <a:endParaRPr lang="en-PH"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Kindness</a:t>
            </a:r>
            <a:endParaRPr lang="en-PH" dirty="0"/>
          </a:p>
        </p:txBody>
      </p:sp>
      <p:sp>
        <p:nvSpPr>
          <p:cNvPr id="3" name="Content Placeholder 2"/>
          <p:cNvSpPr>
            <a:spLocks noGrp="1"/>
          </p:cNvSpPr>
          <p:nvPr>
            <p:ph idx="1"/>
          </p:nvPr>
        </p:nvSpPr>
        <p:spPr/>
        <p:txBody>
          <a:bodyPr>
            <a:normAutofit/>
          </a:bodyPr>
          <a:lstStyle/>
          <a:p>
            <a:r>
              <a:rPr lang="en-PH" sz="4000" dirty="0" smtClean="0"/>
              <a:t>The wisdom to practice KINDNESS.</a:t>
            </a:r>
          </a:p>
          <a:p>
            <a:r>
              <a:rPr lang="en-PH" sz="4000" dirty="0" smtClean="0"/>
              <a:t>Kindness is to give.</a:t>
            </a:r>
          </a:p>
          <a:p>
            <a:r>
              <a:rPr lang="en-PH" sz="4000" dirty="0" smtClean="0"/>
              <a:t>It is wisdom to know that what I give comes back to me.</a:t>
            </a:r>
          </a:p>
          <a:p>
            <a:r>
              <a:rPr lang="en-PH" sz="4000" dirty="0" smtClean="0"/>
              <a:t>The opposite is stinginess or meanness. </a:t>
            </a:r>
          </a:p>
          <a:p>
            <a:endParaRPr lang="en-PH" sz="4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Keeping a </a:t>
            </a:r>
            <a:r>
              <a:rPr lang="en-PH" dirty="0" smtClean="0"/>
              <a:t>Promise (moral conduct)</a:t>
            </a:r>
            <a:endParaRPr lang="en-PH" dirty="0"/>
          </a:p>
        </p:txBody>
      </p:sp>
      <p:sp>
        <p:nvSpPr>
          <p:cNvPr id="3" name="Content Placeholder 2"/>
          <p:cNvSpPr>
            <a:spLocks noGrp="1"/>
          </p:cNvSpPr>
          <p:nvPr>
            <p:ph idx="1"/>
          </p:nvPr>
        </p:nvSpPr>
        <p:spPr>
          <a:xfrm>
            <a:off x="457200" y="1371600"/>
            <a:ext cx="8229600" cy="5181600"/>
          </a:xfrm>
        </p:spPr>
        <p:txBody>
          <a:bodyPr>
            <a:normAutofit lnSpcReduction="10000"/>
          </a:bodyPr>
          <a:lstStyle/>
          <a:p>
            <a:r>
              <a:rPr lang="en-PH" dirty="0" smtClean="0"/>
              <a:t>Keeping a promise is to keep one’s word.</a:t>
            </a:r>
          </a:p>
          <a:p>
            <a:r>
              <a:rPr lang="en-PH" dirty="0" smtClean="0"/>
              <a:t>It is to do what one says, and say what one does.</a:t>
            </a:r>
          </a:p>
          <a:p>
            <a:r>
              <a:rPr lang="en-PH" dirty="0" smtClean="0"/>
              <a:t>It is wisdom to know that breaking our promise damages our reputation, and damages our belief in </a:t>
            </a:r>
            <a:r>
              <a:rPr lang="en-PH" dirty="0" err="1" smtClean="0"/>
              <a:t>oursleves</a:t>
            </a:r>
            <a:r>
              <a:rPr lang="en-PH" dirty="0" smtClean="0"/>
              <a:t>. Lose ability to follow through.</a:t>
            </a:r>
            <a:endParaRPr lang="en-PH" dirty="0" smtClean="0"/>
          </a:p>
          <a:p>
            <a:r>
              <a:rPr lang="en-PH" dirty="0" smtClean="0"/>
              <a:t>It’s reneging on your word. Being unprincipled</a:t>
            </a:r>
            <a:r>
              <a:rPr lang="en-PH" dirty="0" smtClean="0"/>
              <a:t>.</a:t>
            </a:r>
          </a:p>
          <a:p>
            <a:r>
              <a:rPr lang="en-PH" dirty="0" smtClean="0"/>
              <a:t>Story 8, page 23 SOMETHING</a:t>
            </a:r>
            <a:endParaRPr lang="en-PH"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Patience</a:t>
            </a:r>
            <a:endParaRPr lang="en-PH" dirty="0"/>
          </a:p>
        </p:txBody>
      </p:sp>
      <p:sp>
        <p:nvSpPr>
          <p:cNvPr id="3" name="Content Placeholder 2"/>
          <p:cNvSpPr>
            <a:spLocks noGrp="1"/>
          </p:cNvSpPr>
          <p:nvPr>
            <p:ph idx="1"/>
          </p:nvPr>
        </p:nvSpPr>
        <p:spPr>
          <a:xfrm>
            <a:off x="457200" y="1295400"/>
            <a:ext cx="8229600" cy="5257800"/>
          </a:xfrm>
        </p:spPr>
        <p:txBody>
          <a:bodyPr>
            <a:noAutofit/>
          </a:bodyPr>
          <a:lstStyle/>
          <a:p>
            <a:r>
              <a:rPr lang="en-PH" dirty="0" smtClean="0"/>
              <a:t>Patience is </a:t>
            </a:r>
            <a:r>
              <a:rPr lang="en-PH" dirty="0" err="1" smtClean="0"/>
              <a:t>perseverence</a:t>
            </a:r>
            <a:r>
              <a:rPr lang="en-PH" dirty="0" smtClean="0"/>
              <a:t>.</a:t>
            </a:r>
          </a:p>
          <a:p>
            <a:r>
              <a:rPr lang="en-PH" dirty="0" smtClean="0"/>
              <a:t>The </a:t>
            </a:r>
            <a:r>
              <a:rPr lang="en-PH" dirty="0" smtClean="0"/>
              <a:t>opposite of Patience is anger or quitting easily. </a:t>
            </a:r>
          </a:p>
          <a:p>
            <a:r>
              <a:rPr lang="en-PH" dirty="0" smtClean="0"/>
              <a:t>Wisdom is to know that patience is good and anger is bad. </a:t>
            </a:r>
          </a:p>
          <a:p>
            <a:r>
              <a:rPr lang="en-PH" dirty="0" smtClean="0"/>
              <a:t>Patience is a virtue...meaning it builds virtue in the person who practices it. And losing virtue in the person who continually breaks a promise</a:t>
            </a:r>
            <a:r>
              <a:rPr lang="en-PH" dirty="0" smtClean="0"/>
              <a:t>.</a:t>
            </a:r>
          </a:p>
          <a:p>
            <a:r>
              <a:rPr lang="en-PH" dirty="0" smtClean="0"/>
              <a:t>Story #12, page 34 SOMETHING</a:t>
            </a:r>
            <a:endParaRPr lang="en-PH"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Making Effort</a:t>
            </a:r>
            <a:endParaRPr lang="en-PH" dirty="0"/>
          </a:p>
        </p:txBody>
      </p:sp>
      <p:sp>
        <p:nvSpPr>
          <p:cNvPr id="3" name="Content Placeholder 2"/>
          <p:cNvSpPr>
            <a:spLocks noGrp="1"/>
          </p:cNvSpPr>
          <p:nvPr>
            <p:ph idx="1"/>
          </p:nvPr>
        </p:nvSpPr>
        <p:spPr/>
        <p:txBody>
          <a:bodyPr/>
          <a:lstStyle/>
          <a:p>
            <a:r>
              <a:rPr lang="en-PH" dirty="0" smtClean="0"/>
              <a:t>The opposite is indolence.</a:t>
            </a:r>
          </a:p>
          <a:p>
            <a:r>
              <a:rPr lang="en-PH" dirty="0" smtClean="0"/>
              <a:t>It is wisdom to know that the more effort that is made, the greater the results. If the causes are excellent the results will be excellent. If the causes are weak the results will be weak too.</a:t>
            </a:r>
          </a:p>
          <a:p>
            <a:r>
              <a:rPr lang="en-PH" dirty="0" smtClean="0"/>
              <a:t>The more one struggles to do something the more the reward. </a:t>
            </a:r>
            <a:r>
              <a:rPr lang="en-PH" dirty="0" smtClean="0"/>
              <a:t>Story #65 page 176 SYF</a:t>
            </a:r>
            <a:endParaRPr lang="en-PH"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PH"/>
          </a:p>
        </p:txBody>
      </p:sp>
      <p:sp>
        <p:nvSpPr>
          <p:cNvPr id="3" name="Content Placeholder 2"/>
          <p:cNvSpPr>
            <a:spLocks noGrp="1"/>
          </p:cNvSpPr>
          <p:nvPr>
            <p:ph idx="1"/>
          </p:nvPr>
        </p:nvSpPr>
        <p:spPr/>
        <p:txBody>
          <a:bodyPr/>
          <a:lstStyle/>
          <a:p>
            <a:r>
              <a:rPr lang="en-PH" dirty="0" smtClean="0"/>
              <a:t>The results might not come back exactly as we wished, but they will bring a good effect.</a:t>
            </a:r>
          </a:p>
          <a:p>
            <a:r>
              <a:rPr lang="en-PH" dirty="0" smtClean="0"/>
              <a:t>Let read the short story </a:t>
            </a:r>
            <a:r>
              <a:rPr lang="en-PH" dirty="0" smtClean="0"/>
              <a:t>Page 82 of Something You Forgot.</a:t>
            </a:r>
            <a:endParaRPr lang="en-PH"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Self Reflection</a:t>
            </a:r>
            <a:endParaRPr lang="en-PH" dirty="0"/>
          </a:p>
        </p:txBody>
      </p:sp>
      <p:sp>
        <p:nvSpPr>
          <p:cNvPr id="3" name="Content Placeholder 2"/>
          <p:cNvSpPr>
            <a:spLocks noGrp="1"/>
          </p:cNvSpPr>
          <p:nvPr>
            <p:ph idx="1"/>
          </p:nvPr>
        </p:nvSpPr>
        <p:spPr/>
        <p:txBody>
          <a:bodyPr/>
          <a:lstStyle/>
          <a:p>
            <a:r>
              <a:rPr lang="en-PH" dirty="0" smtClean="0"/>
              <a:t>The opposite is a scattered mind.</a:t>
            </a:r>
          </a:p>
          <a:p>
            <a:r>
              <a:rPr lang="en-PH" dirty="0" smtClean="0"/>
              <a:t>It is to think about why I got the results I did and to know that what I reap is the results of what I have sown.</a:t>
            </a:r>
          </a:p>
          <a:p>
            <a:r>
              <a:rPr lang="en-PH" dirty="0" smtClean="0"/>
              <a:t>To reflect is not to blame. It is own cause, own effect.</a:t>
            </a:r>
          </a:p>
          <a:p>
            <a:endParaRPr lang="en-PH" dirty="0" smtClean="0"/>
          </a:p>
          <a:p>
            <a:endParaRPr lang="en-PH"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True Wisdom</a:t>
            </a:r>
            <a:endParaRPr lang="en-PH" dirty="0"/>
          </a:p>
        </p:txBody>
      </p:sp>
      <p:sp>
        <p:nvSpPr>
          <p:cNvPr id="3" name="Content Placeholder 2"/>
          <p:cNvSpPr>
            <a:spLocks noGrp="1"/>
          </p:cNvSpPr>
          <p:nvPr>
            <p:ph idx="1"/>
          </p:nvPr>
        </p:nvSpPr>
        <p:spPr>
          <a:xfrm>
            <a:off x="457200" y="1600200"/>
            <a:ext cx="8229600" cy="4724400"/>
          </a:xfrm>
        </p:spPr>
        <p:txBody>
          <a:bodyPr>
            <a:normAutofit/>
          </a:bodyPr>
          <a:lstStyle/>
          <a:p>
            <a:r>
              <a:rPr lang="en-PH" dirty="0" smtClean="0"/>
              <a:t>Is to  understand that there are 3 worlds. The past, present and future.</a:t>
            </a:r>
          </a:p>
          <a:p>
            <a:r>
              <a:rPr lang="en-PH" dirty="0" smtClean="0"/>
              <a:t>It is to know our destination in the future world.</a:t>
            </a:r>
          </a:p>
          <a:p>
            <a:r>
              <a:rPr lang="en-PH" dirty="0" smtClean="0"/>
              <a:t>This is made clear once we achieve Absolute Happiness. </a:t>
            </a:r>
          </a:p>
          <a:p>
            <a:r>
              <a:rPr lang="en-PH" dirty="0" smtClean="0"/>
              <a:t>Birth in the </a:t>
            </a:r>
            <a:r>
              <a:rPr lang="en-PH" dirty="0" err="1" smtClean="0"/>
              <a:t>Pureland</a:t>
            </a:r>
            <a:r>
              <a:rPr lang="en-PH" dirty="0" smtClean="0"/>
              <a:t> of </a:t>
            </a:r>
            <a:r>
              <a:rPr lang="en-PH" dirty="0" err="1" smtClean="0"/>
              <a:t>Amida</a:t>
            </a:r>
            <a:r>
              <a:rPr lang="en-PH" dirty="0" smtClean="0"/>
              <a:t> Buddha is determined beyond a shadow of a doubt.</a:t>
            </a:r>
            <a:endParaRPr lang="en-PH"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Six </a:t>
            </a:r>
            <a:r>
              <a:rPr lang="en-US" dirty="0" err="1" smtClean="0"/>
              <a:t>Paramitas</a:t>
            </a:r>
            <a:endParaRPr lang="en-US" dirty="0"/>
          </a:p>
        </p:txBody>
      </p:sp>
      <p:sp>
        <p:nvSpPr>
          <p:cNvPr id="3" name="Content Placeholder 2"/>
          <p:cNvSpPr>
            <a:spLocks noGrp="1"/>
          </p:cNvSpPr>
          <p:nvPr>
            <p:ph idx="1"/>
          </p:nvPr>
        </p:nvSpPr>
        <p:spPr/>
        <p:txBody>
          <a:bodyPr>
            <a:normAutofit/>
          </a:bodyPr>
          <a:lstStyle/>
          <a:p>
            <a:r>
              <a:rPr lang="en-US" sz="4000" dirty="0" smtClean="0"/>
              <a:t>1.  Kindness</a:t>
            </a:r>
          </a:p>
          <a:p>
            <a:r>
              <a:rPr lang="en-US" sz="4000" dirty="0" smtClean="0"/>
              <a:t>2.  Keeping promises</a:t>
            </a:r>
          </a:p>
          <a:p>
            <a:r>
              <a:rPr lang="en-US" sz="4000" dirty="0" smtClean="0"/>
              <a:t>3.  Patience</a:t>
            </a:r>
          </a:p>
          <a:p>
            <a:r>
              <a:rPr lang="en-US" sz="4000" dirty="0" smtClean="0"/>
              <a:t>4.  Making effort</a:t>
            </a:r>
          </a:p>
          <a:p>
            <a:r>
              <a:rPr lang="en-US" sz="4000" dirty="0" smtClean="0"/>
              <a:t>5.  </a:t>
            </a:r>
            <a:r>
              <a:rPr lang="en-US" sz="4000" dirty="0"/>
              <a:t>S</a:t>
            </a:r>
            <a:r>
              <a:rPr lang="en-US" sz="4000" dirty="0" smtClean="0"/>
              <a:t>elf-reflection</a:t>
            </a:r>
          </a:p>
          <a:p>
            <a:r>
              <a:rPr lang="en-US" sz="4000" dirty="0" smtClean="0"/>
              <a:t>6.  </a:t>
            </a:r>
            <a:r>
              <a:rPr lang="en-US" sz="4000" dirty="0" smtClean="0">
                <a:solidFill>
                  <a:srgbClr val="C00000"/>
                </a:solidFill>
              </a:rPr>
              <a:t>Wisdom (self-cultivation)</a:t>
            </a:r>
            <a:endParaRPr lang="en-US" sz="4000" dirty="0">
              <a:solidFill>
                <a:srgbClr val="C00000"/>
              </a:solidFill>
            </a:endParaRPr>
          </a:p>
        </p:txBody>
      </p:sp>
    </p:spTree>
    <p:extLst>
      <p:ext uri="{BB962C8B-B14F-4D97-AF65-F5344CB8AC3E}">
        <p14:creationId xmlns="" xmlns:p14="http://schemas.microsoft.com/office/powerpoint/2010/main" val="897365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Read page 151 of REASON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sz="6600" dirty="0" smtClean="0"/>
              <a:t>The opposite of Wisdom is Ignorance</a:t>
            </a:r>
          </a:p>
          <a:p>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Ignorance of…?</a:t>
            </a:r>
            <a:endParaRPr lang="en-US" dirty="0"/>
          </a:p>
        </p:txBody>
      </p:sp>
      <p:sp>
        <p:nvSpPr>
          <p:cNvPr id="3" name="Content Placeholder 2"/>
          <p:cNvSpPr>
            <a:spLocks noGrp="1"/>
          </p:cNvSpPr>
          <p:nvPr>
            <p:ph idx="1"/>
          </p:nvPr>
        </p:nvSpPr>
        <p:spPr/>
        <p:txBody>
          <a:bodyPr>
            <a:normAutofit/>
          </a:bodyPr>
          <a:lstStyle/>
          <a:p>
            <a:r>
              <a:rPr lang="en-US" sz="4400" dirty="0" smtClean="0"/>
              <a:t>Ignorance of the Law of Cause &amp; Effect</a:t>
            </a:r>
          </a:p>
          <a:p>
            <a:r>
              <a:rPr lang="en-US" sz="4400" dirty="0" smtClean="0"/>
              <a:t>The universal Law, that works in all times and all places.</a:t>
            </a:r>
          </a:p>
          <a:p>
            <a:r>
              <a:rPr lang="en-US" sz="4400" dirty="0" smtClean="0"/>
              <a:t>This Law which determines one’s destiny, Buddha taught.</a:t>
            </a:r>
            <a:endParaRPr lang="en-US" sz="4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Law of Cause and Effect</a:t>
            </a:r>
            <a:endParaRPr lang="en-US" dirty="0"/>
          </a:p>
        </p:txBody>
      </p:sp>
      <p:sp>
        <p:nvSpPr>
          <p:cNvPr id="3" name="Content Placeholder 2"/>
          <p:cNvSpPr>
            <a:spLocks noGrp="1"/>
          </p:cNvSpPr>
          <p:nvPr>
            <p:ph idx="1"/>
          </p:nvPr>
        </p:nvSpPr>
        <p:spPr/>
        <p:txBody>
          <a:bodyPr/>
          <a:lstStyle/>
          <a:p>
            <a:r>
              <a:rPr lang="en-US" dirty="0" smtClean="0"/>
              <a:t>Good Cause, Good Effect</a:t>
            </a:r>
          </a:p>
          <a:p>
            <a:r>
              <a:rPr lang="en-US" dirty="0" smtClean="0"/>
              <a:t>Bad Cause, Bad Effect</a:t>
            </a:r>
          </a:p>
          <a:p>
            <a:r>
              <a:rPr lang="en-US" dirty="0" smtClean="0"/>
              <a:t>Own Cause, Own Effect</a:t>
            </a:r>
          </a:p>
          <a:p>
            <a:pPr>
              <a:buNone/>
            </a:pPr>
            <a:endParaRPr lang="en-US" b="1" dirty="0"/>
          </a:p>
          <a:p>
            <a:r>
              <a:rPr lang="en-US" dirty="0" smtClean="0"/>
              <a:t>A effect </a:t>
            </a:r>
            <a:r>
              <a:rPr lang="en-US" dirty="0" smtClean="0"/>
              <a:t>(result) comes from </a:t>
            </a:r>
            <a:r>
              <a:rPr lang="en-US" dirty="0" smtClean="0"/>
              <a:t>a </a:t>
            </a:r>
            <a:r>
              <a:rPr lang="en-US" dirty="0" smtClean="0"/>
              <a:t>cause (action).</a:t>
            </a:r>
          </a:p>
          <a:p>
            <a:r>
              <a:rPr lang="en-US" dirty="0" smtClean="0"/>
              <a:t>I reap the results of my own actions, good or bad.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We don’t believe that a…</a:t>
            </a:r>
            <a:endParaRPr lang="en-PH" dirty="0"/>
          </a:p>
        </p:txBody>
      </p:sp>
      <p:sp>
        <p:nvSpPr>
          <p:cNvPr id="3" name="Content Placeholder 2"/>
          <p:cNvSpPr>
            <a:spLocks noGrp="1"/>
          </p:cNvSpPr>
          <p:nvPr>
            <p:ph idx="1"/>
          </p:nvPr>
        </p:nvSpPr>
        <p:spPr>
          <a:xfrm>
            <a:off x="457200" y="1600200"/>
            <a:ext cx="8229600" cy="5029200"/>
          </a:xfrm>
        </p:spPr>
        <p:txBody>
          <a:bodyPr>
            <a:noAutofit/>
          </a:bodyPr>
          <a:lstStyle/>
          <a:p>
            <a:r>
              <a:rPr lang="en-PH" sz="4400" dirty="0" smtClean="0"/>
              <a:t>good cause brings </a:t>
            </a:r>
            <a:r>
              <a:rPr lang="en-PH" sz="4400" u="sng" dirty="0" smtClean="0"/>
              <a:t>only</a:t>
            </a:r>
            <a:r>
              <a:rPr lang="en-PH" sz="4400" dirty="0" smtClean="0"/>
              <a:t> a good effect.</a:t>
            </a:r>
          </a:p>
          <a:p>
            <a:r>
              <a:rPr lang="en-PH" sz="4400" dirty="0" smtClean="0"/>
              <a:t> a bad cause brings </a:t>
            </a:r>
            <a:r>
              <a:rPr lang="en-PH" sz="4400" u="sng" dirty="0" smtClean="0"/>
              <a:t>only</a:t>
            </a:r>
            <a:r>
              <a:rPr lang="en-PH" sz="4400" dirty="0" smtClean="0"/>
              <a:t> a bad effect.</a:t>
            </a:r>
          </a:p>
          <a:p>
            <a:r>
              <a:rPr lang="en-PH" sz="4400" dirty="0" smtClean="0"/>
              <a:t>My cause brings my effect.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943600"/>
          </a:xfrm>
        </p:spPr>
        <p:txBody>
          <a:bodyPr>
            <a:normAutofit/>
          </a:bodyPr>
          <a:lstStyle/>
          <a:p>
            <a:r>
              <a:rPr lang="en-PH" sz="4000" dirty="0" smtClean="0"/>
              <a:t>We don’t believe that my actions come back only to me. We think that other person’s actions come to me and make me suffer.</a:t>
            </a:r>
          </a:p>
          <a:p>
            <a:pPr>
              <a:buNone/>
            </a:pPr>
            <a:endParaRPr lang="en-PH" sz="1600" dirty="0" smtClean="0"/>
          </a:p>
          <a:p>
            <a:r>
              <a:rPr lang="en-PH" sz="4000" dirty="0" smtClean="0"/>
              <a:t>Then we blame and hate others who we think are the cause of my suffering, we create more bad action and deepen our suffering.</a:t>
            </a:r>
          </a:p>
          <a:p>
            <a:endParaRPr lang="en-PH"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3 worlds</a:t>
            </a:r>
          </a:p>
          <a:p>
            <a:r>
              <a:rPr lang="en-US" dirty="0" smtClean="0"/>
              <a:t>Human wisdom has limitations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92162"/>
          </a:xfrm>
        </p:spPr>
        <p:txBody>
          <a:bodyPr/>
          <a:lstStyle/>
          <a:p>
            <a:r>
              <a:rPr lang="en-US" dirty="0" smtClean="0"/>
              <a:t>Examples of wisdom</a:t>
            </a:r>
            <a:endParaRPr lang="en-US" dirty="0"/>
          </a:p>
        </p:txBody>
      </p:sp>
      <p:sp>
        <p:nvSpPr>
          <p:cNvPr id="5" name="Text Placeholder 4"/>
          <p:cNvSpPr>
            <a:spLocks noGrp="1"/>
          </p:cNvSpPr>
          <p:nvPr>
            <p:ph type="body" idx="1"/>
          </p:nvPr>
        </p:nvSpPr>
        <p:spPr>
          <a:xfrm>
            <a:off x="457200" y="1295400"/>
            <a:ext cx="4040188" cy="498475"/>
          </a:xfrm>
        </p:spPr>
        <p:txBody>
          <a:bodyPr>
            <a:noAutofit/>
          </a:bodyPr>
          <a:lstStyle/>
          <a:p>
            <a:pPr algn="ctr"/>
            <a:r>
              <a:rPr lang="en-US" sz="2800" dirty="0" smtClean="0"/>
              <a:t>Short sighted	</a:t>
            </a:r>
            <a:endParaRPr lang="en-US" sz="2800" dirty="0"/>
          </a:p>
        </p:txBody>
      </p:sp>
      <p:sp>
        <p:nvSpPr>
          <p:cNvPr id="6" name="Content Placeholder 5"/>
          <p:cNvSpPr>
            <a:spLocks noGrp="1"/>
          </p:cNvSpPr>
          <p:nvPr>
            <p:ph sz="half" idx="2"/>
          </p:nvPr>
        </p:nvSpPr>
        <p:spPr/>
        <p:txBody>
          <a:bodyPr/>
          <a:lstStyle/>
          <a:p>
            <a:r>
              <a:rPr lang="en-US" sz="3600" dirty="0" smtClean="0"/>
              <a:t>Ex. Child wants to play.</a:t>
            </a:r>
          </a:p>
          <a:p>
            <a:r>
              <a:rPr lang="en-US" sz="3600" dirty="0" smtClean="0"/>
              <a:t>Child’s wisdom is little. It is for now.</a:t>
            </a:r>
          </a:p>
          <a:p>
            <a:r>
              <a:rPr lang="en-US" sz="3600" dirty="0" smtClean="0"/>
              <a:t>My own happiness</a:t>
            </a:r>
          </a:p>
          <a:p>
            <a:pPr>
              <a:buNone/>
            </a:pPr>
            <a:endParaRPr lang="en-US" dirty="0"/>
          </a:p>
        </p:txBody>
      </p:sp>
      <p:sp>
        <p:nvSpPr>
          <p:cNvPr id="7" name="Text Placeholder 6"/>
          <p:cNvSpPr>
            <a:spLocks noGrp="1"/>
          </p:cNvSpPr>
          <p:nvPr>
            <p:ph type="body" sz="quarter" idx="3"/>
          </p:nvPr>
        </p:nvSpPr>
        <p:spPr>
          <a:xfrm>
            <a:off x="4648200" y="1219200"/>
            <a:ext cx="4041775" cy="533400"/>
          </a:xfrm>
        </p:spPr>
        <p:txBody>
          <a:bodyPr>
            <a:noAutofit/>
          </a:bodyPr>
          <a:lstStyle/>
          <a:p>
            <a:pPr algn="ctr"/>
            <a:r>
              <a:rPr lang="en-US" sz="2800" dirty="0" smtClean="0"/>
              <a:t>Long view</a:t>
            </a:r>
            <a:endParaRPr lang="en-US" sz="2800" dirty="0"/>
          </a:p>
        </p:txBody>
      </p:sp>
      <p:sp>
        <p:nvSpPr>
          <p:cNvPr id="8" name="Content Placeholder 7"/>
          <p:cNvSpPr>
            <a:spLocks noGrp="1"/>
          </p:cNvSpPr>
          <p:nvPr>
            <p:ph sz="quarter" idx="4"/>
          </p:nvPr>
        </p:nvSpPr>
        <p:spPr/>
        <p:txBody>
          <a:bodyPr>
            <a:normAutofit lnSpcReduction="10000"/>
          </a:bodyPr>
          <a:lstStyle/>
          <a:p>
            <a:r>
              <a:rPr lang="en-US" sz="3600" dirty="0" smtClean="0"/>
              <a:t>Parent wants child to study, for their future.</a:t>
            </a:r>
          </a:p>
          <a:p>
            <a:r>
              <a:rPr lang="en-US" sz="3600" dirty="0" smtClean="0"/>
              <a:t>More wisdom, it’s for the future</a:t>
            </a:r>
          </a:p>
          <a:p>
            <a:r>
              <a:rPr lang="en-US" sz="3600" dirty="0" smtClean="0"/>
              <a:t>Focus on other’s person happiness.</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573</TotalTime>
  <Words>731</Words>
  <Application>Microsoft Office PowerPoint</Application>
  <PresentationFormat>On-screen Show (4:3)</PresentationFormat>
  <Paragraphs>89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The 6 Paramitas</vt:lpstr>
      <vt:lpstr>The Six Paramitas</vt:lpstr>
      <vt:lpstr>Slide 3</vt:lpstr>
      <vt:lpstr>Ignorance of…?</vt:lpstr>
      <vt:lpstr>The Law of Cause and Effect</vt:lpstr>
      <vt:lpstr>We don’t believe that a…</vt:lpstr>
      <vt:lpstr>Slide 7</vt:lpstr>
      <vt:lpstr>Slide 8</vt:lpstr>
      <vt:lpstr>Examples of wisdom</vt:lpstr>
      <vt:lpstr>Wisdom is also knowing</vt:lpstr>
      <vt:lpstr>Slide 11</vt:lpstr>
      <vt:lpstr>Practice of the 6 Good Deeds</vt:lpstr>
      <vt:lpstr>Kindness</vt:lpstr>
      <vt:lpstr>Keeping a Promise (moral conduct)</vt:lpstr>
      <vt:lpstr>Patience</vt:lpstr>
      <vt:lpstr>Making Effort</vt:lpstr>
      <vt:lpstr>Slide 17</vt:lpstr>
      <vt:lpstr>Self Reflection</vt:lpstr>
      <vt:lpstr>True Wisdom</vt:lpstr>
      <vt:lpstr>Slide 20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6 Paramitas</dc:title>
  <dc:creator>frank costelloe</dc:creator>
  <cp:lastModifiedBy>frank costelloe</cp:lastModifiedBy>
  <cp:revision>57</cp:revision>
  <dcterms:created xsi:type="dcterms:W3CDTF">2017-03-29T19:08:53Z</dcterms:created>
  <dcterms:modified xsi:type="dcterms:W3CDTF">2017-04-04T02:55:13Z</dcterms:modified>
</cp:coreProperties>
</file>