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9" r:id="rId2"/>
    <p:sldId id="257" r:id="rId3"/>
    <p:sldId id="298" r:id="rId4"/>
    <p:sldId id="259" r:id="rId5"/>
    <p:sldId id="261" r:id="rId6"/>
    <p:sldId id="291" r:id="rId7"/>
    <p:sldId id="299" r:id="rId8"/>
    <p:sldId id="300" r:id="rId9"/>
    <p:sldId id="295" r:id="rId10"/>
    <p:sldId id="262" r:id="rId11"/>
    <p:sldId id="281" r:id="rId12"/>
    <p:sldId id="283" r:id="rId13"/>
    <p:sldId id="290" r:id="rId14"/>
    <p:sldId id="284" r:id="rId15"/>
    <p:sldId id="274" r:id="rId16"/>
    <p:sldId id="301" r:id="rId17"/>
    <p:sldId id="302" r:id="rId18"/>
    <p:sldId id="265" r:id="rId19"/>
    <p:sldId id="275" r:id="rId20"/>
    <p:sldId id="260" r:id="rId21"/>
    <p:sldId id="268" r:id="rId22"/>
    <p:sldId id="297" r:id="rId23"/>
    <p:sldId id="280" r:id="rId24"/>
    <p:sldId id="288" r:id="rId25"/>
    <p:sldId id="266" r:id="rId26"/>
    <p:sldId id="267"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3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FAE6BF8-20BD-4712-9987-842EA51861D4}" type="datetimeFigureOut">
              <a:rPr lang="en-US" smtClean="0"/>
              <a:pPr/>
              <a:t>6/24/2016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AE6BF8-20BD-4712-9987-842EA51861D4}"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AE6BF8-20BD-4712-9987-842EA51861D4}"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AE6BF8-20BD-4712-9987-842EA51861D4}"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AE6BF8-20BD-4712-9987-842EA51861D4}"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AE6BF8-20BD-4712-9987-842EA51861D4}"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FAE6BF8-20BD-4712-9987-842EA51861D4}" type="datetimeFigureOut">
              <a:rPr lang="en-US" smtClean="0"/>
              <a:pPr/>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AE6BF8-20BD-4712-9987-842EA51861D4}" type="datetimeFigureOut">
              <a:rPr lang="en-US" smtClean="0"/>
              <a:pPr/>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E6BF8-20BD-4712-9987-842EA51861D4}" type="datetimeFigureOut">
              <a:rPr lang="en-US" smtClean="0"/>
              <a:pPr/>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FAE6BF8-20BD-4712-9987-842EA51861D4}"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B37CA-5B2A-47DF-B0B2-6397C50A97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AE6BF8-20BD-4712-9987-842EA51861D4}"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D4B37CA-5B2A-47DF-B0B2-6397C50A97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AE6BF8-20BD-4712-9987-842EA51861D4}" type="datetimeFigureOut">
              <a:rPr lang="en-US" smtClean="0"/>
              <a:pPr/>
              <a:t>6/24/2016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4B37CA-5B2A-47DF-B0B2-6397C50A97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Covina%20Xmas%20attack.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Man%20jailed%20in%20teen's%20killing%20shares%20lessons%20of%20regret.mp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D:\Patience%20Fruit.mp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frank\Videos\Anger%20Linked%20to%20Heart%20Attacks-%20Emmotion's%20Effect%20on%20Heart%20Health.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Topic: </a:t>
            </a:r>
            <a:r>
              <a:rPr lang="en-US" sz="8000" b="1" dirty="0" smtClean="0"/>
              <a:t>Patience </a:t>
            </a:r>
            <a:endParaRPr lang="en-US" sz="8000" b="1" dirty="0"/>
          </a:p>
        </p:txBody>
      </p:sp>
      <p:pic>
        <p:nvPicPr>
          <p:cNvPr id="6" name="Content Placeholder 5" descr="quote-adopt-the-pace-of-nature-her-secret-is-patience-ralph-waldo-emerson-8-92-45.jpg"/>
          <p:cNvPicPr>
            <a:picLocks noGrp="1" noChangeAspect="1"/>
          </p:cNvPicPr>
          <p:nvPr>
            <p:ph idx="1"/>
          </p:nvPr>
        </p:nvPicPr>
        <p:blipFill>
          <a:blip r:embed="rId2"/>
          <a:stretch>
            <a:fillRect/>
          </a:stretch>
        </p:blipFill>
        <p:spPr>
          <a:xfrm>
            <a:off x="457200" y="1828801"/>
            <a:ext cx="8229600" cy="47244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77000"/>
          </a:xfrm>
        </p:spPr>
        <p:txBody>
          <a:bodyPr>
            <a:normAutofit fontScale="92500"/>
          </a:bodyPr>
          <a:lstStyle/>
          <a:p>
            <a:r>
              <a:rPr lang="en-US" sz="3600" dirty="0" smtClean="0"/>
              <a:t>We think patience is painful, and getting angry feels good. It’s feels good to “blow off steam”. Practicing patience is enduring our anger, and therefore hard to do.</a:t>
            </a:r>
          </a:p>
          <a:p>
            <a:r>
              <a:rPr lang="en-US" sz="3600" dirty="0" smtClean="0"/>
              <a:t>It is easy to do what we feel like doing. This is called “desire” in Buddhism. Doing good deeds is not easy, such as doing patience because it is going against our desires. </a:t>
            </a:r>
          </a:p>
          <a:p>
            <a:r>
              <a:rPr lang="en-US" sz="3600" dirty="0" smtClean="0"/>
              <a:t>It’s easy to be dirty, or late, or to spend money. These are desires. But it’s hard to do the opposite.</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pPr algn="ctr"/>
            <a:r>
              <a:rPr lang="en-US" dirty="0" smtClean="0"/>
              <a:t>Buddhism teaches that</a:t>
            </a:r>
            <a:br>
              <a:rPr lang="en-US" dirty="0" smtClean="0"/>
            </a:br>
            <a:r>
              <a:rPr lang="en-US" dirty="0" smtClean="0"/>
              <a:t> anger arises…</a:t>
            </a:r>
            <a:endParaRPr lang="en-US" dirty="0"/>
          </a:p>
        </p:txBody>
      </p:sp>
      <p:sp>
        <p:nvSpPr>
          <p:cNvPr id="3" name="Content Placeholder 2"/>
          <p:cNvSpPr>
            <a:spLocks noGrp="1"/>
          </p:cNvSpPr>
          <p:nvPr>
            <p:ph idx="1"/>
          </p:nvPr>
        </p:nvSpPr>
        <p:spPr>
          <a:xfrm>
            <a:off x="457200" y="1981200"/>
            <a:ext cx="8229600" cy="4572000"/>
          </a:xfrm>
        </p:spPr>
        <p:txBody>
          <a:bodyPr>
            <a:normAutofit/>
          </a:bodyPr>
          <a:lstStyle/>
          <a:p>
            <a:r>
              <a:rPr lang="en-US" sz="5400" dirty="0" smtClean="0"/>
              <a:t>1. When desire is interrupted</a:t>
            </a:r>
          </a:p>
          <a:p>
            <a:r>
              <a:rPr lang="en-US" sz="5400" dirty="0" smtClean="0"/>
              <a:t>2. Attitude: “I am right, you are wrong”</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vert="horz" lIns="0" rIns="0" bIns="0" anchor="b">
            <a:normAutofit/>
          </a:bodyPr>
          <a:lstStyle/>
          <a:p>
            <a:pPr algn="ctr"/>
            <a:r>
              <a:rPr lang="en-US" sz="4400" b="1" dirty="0" smtClean="0"/>
              <a:t>1. When Desire Is Interrupted </a:t>
            </a:r>
            <a:endParaRPr lang="en-US" sz="4400" b="1" dirty="0"/>
          </a:p>
        </p:txBody>
      </p:sp>
      <p:sp>
        <p:nvSpPr>
          <p:cNvPr id="8" name="Text Placeholder 7"/>
          <p:cNvSpPr>
            <a:spLocks noGrp="1"/>
          </p:cNvSpPr>
          <p:nvPr>
            <p:ph type="body" idx="1"/>
          </p:nvPr>
        </p:nvSpPr>
        <p:spPr>
          <a:xfrm>
            <a:off x="457200" y="1295400"/>
            <a:ext cx="4040188" cy="659352"/>
          </a:xfrm>
        </p:spPr>
        <p:txBody>
          <a:bodyPr>
            <a:normAutofit/>
          </a:bodyPr>
          <a:lstStyle/>
          <a:p>
            <a:r>
              <a:rPr lang="en-US" dirty="0" smtClean="0"/>
              <a:t>5 Desires taught by Buddha</a:t>
            </a:r>
            <a:endParaRPr lang="en-US" dirty="0"/>
          </a:p>
        </p:txBody>
      </p:sp>
      <p:sp>
        <p:nvSpPr>
          <p:cNvPr id="3" name="Content Placeholder 2"/>
          <p:cNvSpPr>
            <a:spLocks noGrp="1"/>
          </p:cNvSpPr>
          <p:nvPr>
            <p:ph sz="quarter" idx="2"/>
          </p:nvPr>
        </p:nvSpPr>
        <p:spPr>
          <a:xfrm>
            <a:off x="457200" y="1981200"/>
            <a:ext cx="4040188" cy="4379120"/>
          </a:xfrm>
          <a:solidFill>
            <a:schemeClr val="accent2">
              <a:lumMod val="20000"/>
              <a:lumOff val="80000"/>
            </a:schemeClr>
          </a:solidFill>
        </p:spPr>
        <p:txBody>
          <a:bodyPr>
            <a:noAutofit/>
          </a:bodyPr>
          <a:lstStyle/>
          <a:p>
            <a:pPr marL="742950" indent="-742950">
              <a:buNone/>
            </a:pPr>
            <a:endParaRPr lang="en-US" sz="2400" b="1" dirty="0" smtClean="0">
              <a:solidFill>
                <a:srgbClr val="0070C0"/>
              </a:solidFill>
            </a:endParaRPr>
          </a:p>
          <a:p>
            <a:pPr marL="742950" indent="-742950">
              <a:buFont typeface="+mj-lt"/>
              <a:buAutoNum type="arabicPeriod"/>
            </a:pPr>
            <a:r>
              <a:rPr lang="en-US" sz="3600" b="1" dirty="0" smtClean="0">
                <a:solidFill>
                  <a:srgbClr val="0070C0"/>
                </a:solidFill>
              </a:rPr>
              <a:t>…Food</a:t>
            </a:r>
          </a:p>
          <a:p>
            <a:pPr marL="742950" indent="-742950">
              <a:buFont typeface="+mj-lt"/>
              <a:buAutoNum type="arabicPeriod"/>
            </a:pPr>
            <a:r>
              <a:rPr lang="en-US" sz="3600" b="1" dirty="0" smtClean="0">
                <a:solidFill>
                  <a:srgbClr val="0070C0"/>
                </a:solidFill>
              </a:rPr>
              <a:t>…Wealth</a:t>
            </a:r>
          </a:p>
          <a:p>
            <a:pPr marL="742950" indent="-742950">
              <a:buFont typeface="+mj-lt"/>
              <a:buAutoNum type="arabicPeriod"/>
            </a:pPr>
            <a:r>
              <a:rPr lang="en-US" sz="3600" b="1" dirty="0" smtClean="0">
                <a:solidFill>
                  <a:srgbClr val="0070C0"/>
                </a:solidFill>
              </a:rPr>
              <a:t>…Honor</a:t>
            </a:r>
          </a:p>
          <a:p>
            <a:pPr marL="742950" indent="-742950">
              <a:buFont typeface="+mj-lt"/>
              <a:buAutoNum type="arabicPeriod"/>
            </a:pPr>
            <a:r>
              <a:rPr lang="en-US" sz="3600" b="1" dirty="0" smtClean="0">
                <a:solidFill>
                  <a:srgbClr val="0070C0"/>
                </a:solidFill>
              </a:rPr>
              <a:t>…Sensual</a:t>
            </a:r>
          </a:p>
          <a:p>
            <a:pPr marL="742950" indent="-742950">
              <a:buFont typeface="+mj-lt"/>
              <a:buAutoNum type="arabicPeriod"/>
            </a:pPr>
            <a:r>
              <a:rPr lang="en-US" sz="3600" b="1" dirty="0" smtClean="0">
                <a:solidFill>
                  <a:srgbClr val="0070C0"/>
                </a:solidFill>
              </a:rPr>
              <a:t>…</a:t>
            </a:r>
            <a:r>
              <a:rPr lang="en-US" sz="3200" b="1" dirty="0" smtClean="0">
                <a:solidFill>
                  <a:srgbClr val="0070C0"/>
                </a:solidFill>
              </a:rPr>
              <a:t>Leisure/sleep</a:t>
            </a:r>
            <a:endParaRPr lang="en-US" sz="3200" b="1" dirty="0">
              <a:solidFill>
                <a:srgbClr val="0070C0"/>
              </a:solidFill>
            </a:endParaRPr>
          </a:p>
        </p:txBody>
      </p:sp>
      <p:pic>
        <p:nvPicPr>
          <p:cNvPr id="5" name="Content Placeholder 4" descr="desire collage.jpg"/>
          <p:cNvPicPr>
            <a:picLocks noGrp="1" noChangeAspect="1"/>
          </p:cNvPicPr>
          <p:nvPr>
            <p:ph sz="quarter" idx="4"/>
          </p:nvPr>
        </p:nvPicPr>
        <p:blipFill>
          <a:blip r:embed="rId2" cstate="print"/>
          <a:stretch>
            <a:fillRect/>
          </a:stretch>
        </p:blipFill>
        <p:spPr>
          <a:xfrm>
            <a:off x="4645025" y="2057400"/>
            <a:ext cx="4041775" cy="4343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dirty="0" smtClean="0"/>
              <a:t>Covina, California, Dec. 24 2008</a:t>
            </a:r>
            <a:endParaRPr lang="en-US" dirty="0"/>
          </a:p>
        </p:txBody>
      </p:sp>
      <p:pic>
        <p:nvPicPr>
          <p:cNvPr id="6" name="Covina Xmas attack.mp4">
            <a:hlinkClick r:id="" action="ppaction://media"/>
          </p:cNvPr>
          <p:cNvPicPr>
            <a:picLocks noGrp="1" noRot="1" noChangeAspect="1"/>
          </p:cNvPicPr>
          <p:nvPr>
            <p:ph idx="1"/>
            <a:videoFile r:link="rId1"/>
          </p:nvPr>
        </p:nvPicPr>
        <p:blipFill>
          <a:blip r:embed="rId3"/>
          <a:stretch>
            <a:fillRect/>
          </a:stretch>
        </p:blipFill>
        <p:spPr>
          <a:xfrm>
            <a:off x="457200" y="1214438"/>
            <a:ext cx="8229600" cy="56007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vert="horz" lIns="0" rIns="0" bIns="0" anchor="b">
            <a:normAutofit/>
          </a:bodyPr>
          <a:lstStyle/>
          <a:p>
            <a:pPr algn="ctr"/>
            <a:r>
              <a:rPr lang="en-US" sz="4400" b="1" dirty="0" smtClean="0"/>
              <a:t>2. “I Am Right; You Are Wrong”</a:t>
            </a:r>
            <a:endParaRPr lang="en-US" sz="4400" b="1" dirty="0"/>
          </a:p>
        </p:txBody>
      </p:sp>
      <p:sp>
        <p:nvSpPr>
          <p:cNvPr id="3" name="Content Placeholder 2"/>
          <p:cNvSpPr>
            <a:spLocks noGrp="1"/>
          </p:cNvSpPr>
          <p:nvPr>
            <p:ph idx="1"/>
          </p:nvPr>
        </p:nvSpPr>
        <p:spPr>
          <a:xfrm>
            <a:off x="457200" y="1447800"/>
            <a:ext cx="8229600" cy="5029200"/>
          </a:xfrm>
          <a:noFill/>
          <a:ln>
            <a:noFill/>
          </a:ln>
        </p:spPr>
        <p:txBody>
          <a:bodyPr vert="horz" lIns="91440" tIns="45720" rIns="91440" bIns="45720" rtlCol="0">
            <a:normAutofit/>
          </a:bodyPr>
          <a:lstStyle/>
          <a:p>
            <a:r>
              <a:rPr lang="en-US" sz="4400" dirty="0" smtClean="0"/>
              <a:t>When we have this attitude, arguments are bound to arise. No one likes to be told they are wrong.</a:t>
            </a:r>
          </a:p>
          <a:p>
            <a:r>
              <a:rPr lang="en-US" sz="4400" dirty="0" smtClean="0"/>
              <a:t>We don’t like it when we feel we are being looked down on.</a:t>
            </a:r>
          </a:p>
          <a:p>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ctr"/>
            <a:r>
              <a:rPr lang="en-US" sz="4400" b="1" dirty="0" smtClean="0"/>
              <a:t>Methods Of Coping With Anger</a:t>
            </a:r>
            <a:endParaRPr lang="en-US" sz="4400" b="1" dirty="0"/>
          </a:p>
        </p:txBody>
      </p:sp>
      <p:sp>
        <p:nvSpPr>
          <p:cNvPr id="3" name="Content Placeholder 2"/>
          <p:cNvSpPr>
            <a:spLocks noGrp="1"/>
          </p:cNvSpPr>
          <p:nvPr>
            <p:ph sz="half" idx="1"/>
          </p:nvPr>
        </p:nvSpPr>
        <p:spPr>
          <a:xfrm>
            <a:off x="152400" y="1143000"/>
            <a:ext cx="4343400" cy="5211925"/>
          </a:xfrm>
        </p:spPr>
        <p:txBody>
          <a:bodyPr>
            <a:noAutofit/>
          </a:bodyPr>
          <a:lstStyle/>
          <a:p>
            <a:r>
              <a:rPr lang="en-US" sz="3600" dirty="0" smtClean="0"/>
              <a:t>Walking away from a bad situation.</a:t>
            </a:r>
          </a:p>
          <a:p>
            <a:r>
              <a:rPr lang="en-US" sz="3600" dirty="0" smtClean="0"/>
              <a:t>Count to 10 when angry.</a:t>
            </a:r>
          </a:p>
          <a:p>
            <a:r>
              <a:rPr lang="en-US" sz="3600" dirty="0" smtClean="0"/>
              <a:t>Without blaming, tell the other person that what they did hurt you. </a:t>
            </a:r>
            <a:endParaRPr lang="en-US" sz="3600" dirty="0"/>
          </a:p>
        </p:txBody>
      </p:sp>
      <p:pic>
        <p:nvPicPr>
          <p:cNvPr id="5" name="Content Placeholder 4" descr="anger coping.jpg"/>
          <p:cNvPicPr>
            <a:picLocks noGrp="1" noChangeAspect="1"/>
          </p:cNvPicPr>
          <p:nvPr>
            <p:ph sz="half" idx="2"/>
          </p:nvPr>
        </p:nvPicPr>
        <p:blipFill>
          <a:blip r:embed="rId2"/>
          <a:stretch>
            <a:fillRect/>
          </a:stretch>
        </p:blipFill>
        <p:spPr>
          <a:xfrm>
            <a:off x="4648200" y="1295400"/>
            <a:ext cx="4038600" cy="53339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pPr algn="ctr"/>
            <a:r>
              <a:rPr lang="en-US" sz="4800" dirty="0" smtClean="0">
                <a:solidFill>
                  <a:srgbClr val="FFFF00"/>
                </a:solidFill>
              </a:rPr>
              <a:t>Anger: productive/unproductive</a:t>
            </a:r>
            <a:r>
              <a:rPr lang="en-US" sz="4800" b="1" dirty="0" smtClean="0"/>
              <a:t/>
            </a:r>
            <a:br>
              <a:rPr lang="en-US" sz="4800" b="1" dirty="0" smtClean="0"/>
            </a:br>
            <a:r>
              <a:rPr lang="en-US" sz="4800" b="1" dirty="0" smtClean="0"/>
              <a:t>Productive Anger:</a:t>
            </a:r>
            <a:endParaRPr lang="en-US" sz="4800" b="1" dirty="0"/>
          </a:p>
        </p:txBody>
      </p:sp>
      <p:sp>
        <p:nvSpPr>
          <p:cNvPr id="3" name="Content Placeholder 2"/>
          <p:cNvSpPr>
            <a:spLocks noGrp="1"/>
          </p:cNvSpPr>
          <p:nvPr>
            <p:ph idx="1"/>
          </p:nvPr>
        </p:nvSpPr>
        <p:spPr>
          <a:xfrm>
            <a:off x="457200" y="1981200"/>
            <a:ext cx="8229600" cy="4267200"/>
          </a:xfrm>
        </p:spPr>
        <p:txBody>
          <a:bodyPr>
            <a:noAutofit/>
          </a:bodyPr>
          <a:lstStyle/>
          <a:p>
            <a:r>
              <a:rPr lang="en-US" sz="4400" dirty="0" smtClean="0"/>
              <a:t>Anger at others who are doing bad things, such as littering etc. </a:t>
            </a:r>
          </a:p>
          <a:p>
            <a:r>
              <a:rPr lang="en-US" sz="4400" dirty="0" smtClean="0"/>
              <a:t>Scolding a child to teach better behavior. It is said to scold a child with tears in your eyes.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pPr algn="ctr"/>
            <a:r>
              <a:rPr lang="en-US" sz="6000" b="1" dirty="0" smtClean="0"/>
              <a:t>Unproductive Anger</a:t>
            </a:r>
            <a:endParaRPr lang="en-US" sz="6000" b="1" dirty="0"/>
          </a:p>
        </p:txBody>
      </p:sp>
      <p:sp>
        <p:nvSpPr>
          <p:cNvPr id="3" name="Content Placeholder 2"/>
          <p:cNvSpPr>
            <a:spLocks noGrp="1"/>
          </p:cNvSpPr>
          <p:nvPr>
            <p:ph idx="1"/>
          </p:nvPr>
        </p:nvSpPr>
        <p:spPr>
          <a:xfrm>
            <a:off x="457200" y="1524000"/>
            <a:ext cx="8229600" cy="4800600"/>
          </a:xfrm>
        </p:spPr>
        <p:txBody>
          <a:bodyPr>
            <a:normAutofit/>
          </a:bodyPr>
          <a:lstStyle/>
          <a:p>
            <a:r>
              <a:rPr lang="en-US" sz="4400" dirty="0" smtClean="0"/>
              <a:t>Anger while trying to satisfy desire. Because I don’t get what I want, I get angry. Ex. Crimes of passion. It is Selfish</a:t>
            </a:r>
          </a:p>
          <a:p>
            <a:pPr>
              <a:buNone/>
            </a:pPr>
            <a:endParaRPr lang="en-US" sz="1800" dirty="0" smtClean="0"/>
          </a:p>
          <a:p>
            <a:r>
              <a:rPr lang="en-US" sz="4400" dirty="0" smtClean="0"/>
              <a:t> Scolding children by venting your anger – child abuse.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vert="horz" lIns="0" rIns="0" bIns="0" anchor="b">
            <a:normAutofit/>
          </a:bodyPr>
          <a:lstStyle/>
          <a:p>
            <a:pPr algn="ctr"/>
            <a:r>
              <a:rPr lang="en-US" sz="4400" b="1" dirty="0" smtClean="0"/>
              <a:t>Something You Forgot #62</a:t>
            </a:r>
            <a:endParaRPr lang="en-US" sz="4400" b="1" dirty="0"/>
          </a:p>
        </p:txBody>
      </p:sp>
      <p:pic>
        <p:nvPicPr>
          <p:cNvPr id="4" name="Content Placeholder 3" descr="syf #62.png"/>
          <p:cNvPicPr>
            <a:picLocks noGrp="1" noChangeAspect="1"/>
          </p:cNvPicPr>
          <p:nvPr>
            <p:ph idx="1"/>
          </p:nvPr>
        </p:nvPicPr>
        <p:blipFill>
          <a:blip r:embed="rId2"/>
          <a:stretch>
            <a:fillRect/>
          </a:stretch>
        </p:blipFill>
        <p:spPr>
          <a:xfrm>
            <a:off x="152400" y="1143000"/>
            <a:ext cx="8763000" cy="5550609"/>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smtClean="0"/>
              <a:t>Now that we have learned about 3 kinds of situations, lets role Play</a:t>
            </a:r>
            <a:endParaRPr lang="en-US" dirty="0"/>
          </a:p>
        </p:txBody>
      </p:sp>
      <p:sp>
        <p:nvSpPr>
          <p:cNvPr id="3" name="Content Placeholder 2"/>
          <p:cNvSpPr>
            <a:spLocks noGrp="1"/>
          </p:cNvSpPr>
          <p:nvPr>
            <p:ph idx="1"/>
          </p:nvPr>
        </p:nvSpPr>
        <p:spPr>
          <a:xfrm>
            <a:off x="457200" y="1524000"/>
            <a:ext cx="8229600" cy="5105400"/>
          </a:xfrm>
        </p:spPr>
        <p:txBody>
          <a:bodyPr>
            <a:normAutofit lnSpcReduction="10000"/>
          </a:bodyPr>
          <a:lstStyle/>
          <a:p>
            <a:r>
              <a:rPr lang="en-US" sz="4000" dirty="0" smtClean="0"/>
              <a:t>2 Persons: Expressing anger, blaming the other person.</a:t>
            </a:r>
          </a:p>
          <a:p>
            <a:r>
              <a:rPr lang="en-US" sz="4000" dirty="0" smtClean="0"/>
              <a:t>2 persons: Expressing anger by expressing how their words or actions hurt you, and how you now feel angry. </a:t>
            </a:r>
          </a:p>
          <a:p>
            <a:r>
              <a:rPr lang="en-US" sz="4000" dirty="0" smtClean="0"/>
              <a:t>2 person admitting they were wrong.</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vert="horz" lIns="0" rIns="0" bIns="0" anchor="b">
            <a:normAutofit fontScale="90000"/>
          </a:bodyPr>
          <a:lstStyle/>
          <a:p>
            <a:pPr algn="ctr"/>
            <a:r>
              <a:rPr lang="en-US" sz="4400" b="1" dirty="0" smtClean="0"/>
              <a:t>Buddhism teaches about </a:t>
            </a:r>
            <a:br>
              <a:rPr lang="en-US" sz="4400" b="1" dirty="0" smtClean="0"/>
            </a:br>
            <a:r>
              <a:rPr lang="en-US" sz="4400" b="1" dirty="0" smtClean="0"/>
              <a:t>the “6 Good Deeds”</a:t>
            </a:r>
            <a:endParaRPr lang="en-US" sz="4400" b="1" dirty="0"/>
          </a:p>
        </p:txBody>
      </p:sp>
      <p:sp>
        <p:nvSpPr>
          <p:cNvPr id="3" name="Content Placeholder 2"/>
          <p:cNvSpPr>
            <a:spLocks noGrp="1"/>
          </p:cNvSpPr>
          <p:nvPr>
            <p:ph idx="1"/>
          </p:nvPr>
        </p:nvSpPr>
        <p:spPr>
          <a:xfrm>
            <a:off x="457200" y="1447800"/>
            <a:ext cx="8229600" cy="4876800"/>
          </a:xfrm>
        </p:spPr>
        <p:txBody>
          <a:bodyPr/>
          <a:lstStyle/>
          <a:p>
            <a:pPr marL="514350" indent="-514350">
              <a:buFont typeface="+mj-lt"/>
              <a:buAutoNum type="arabicPeriod"/>
            </a:pPr>
            <a:r>
              <a:rPr lang="en-US" sz="4000" dirty="0">
                <a:solidFill>
                  <a:schemeClr val="accent4">
                    <a:lumMod val="60000"/>
                    <a:lumOff val="40000"/>
                  </a:schemeClr>
                </a:solidFill>
              </a:rPr>
              <a:t>Kindness/Generosity</a:t>
            </a:r>
          </a:p>
          <a:p>
            <a:pPr marL="514350" indent="-514350">
              <a:buFont typeface="+mj-lt"/>
              <a:buAutoNum type="arabicPeriod"/>
            </a:pPr>
            <a:r>
              <a:rPr lang="en-US" sz="4000" dirty="0" smtClean="0">
                <a:solidFill>
                  <a:schemeClr val="accent4">
                    <a:lumMod val="60000"/>
                    <a:lumOff val="40000"/>
                  </a:schemeClr>
                </a:solidFill>
              </a:rPr>
              <a:t>Keeping a promise</a:t>
            </a:r>
          </a:p>
          <a:p>
            <a:pPr marL="514350" indent="-514350">
              <a:buFont typeface="+mj-lt"/>
              <a:buAutoNum type="arabicPeriod"/>
            </a:pPr>
            <a:r>
              <a:rPr lang="en-US" sz="4000" dirty="0" smtClean="0"/>
              <a:t>Patience</a:t>
            </a:r>
          </a:p>
          <a:p>
            <a:pPr marL="514350" indent="-514350">
              <a:buFont typeface="+mj-lt"/>
              <a:buAutoNum type="arabicPeriod"/>
            </a:pPr>
            <a:r>
              <a:rPr lang="en-US" sz="4000" dirty="0" smtClean="0">
                <a:solidFill>
                  <a:schemeClr val="accent4">
                    <a:lumMod val="60000"/>
                    <a:lumOff val="40000"/>
                  </a:schemeClr>
                </a:solidFill>
              </a:rPr>
              <a:t>Making Effort</a:t>
            </a:r>
          </a:p>
          <a:p>
            <a:pPr marL="514350" indent="-514350">
              <a:buFont typeface="+mj-lt"/>
              <a:buAutoNum type="arabicPeriod"/>
            </a:pPr>
            <a:r>
              <a:rPr lang="en-US" sz="4000" dirty="0" smtClean="0">
                <a:solidFill>
                  <a:schemeClr val="accent4">
                    <a:lumMod val="60000"/>
                    <a:lumOff val="40000"/>
                  </a:schemeClr>
                </a:solidFill>
              </a:rPr>
              <a:t>Self-reflection</a:t>
            </a:r>
          </a:p>
          <a:p>
            <a:pPr marL="514350" indent="-514350">
              <a:buFont typeface="+mj-lt"/>
              <a:buAutoNum type="arabicPeriod"/>
            </a:pPr>
            <a:r>
              <a:rPr lang="en-US" sz="4000" dirty="0" smtClean="0">
                <a:solidFill>
                  <a:schemeClr val="accent4">
                    <a:lumMod val="60000"/>
                    <a:lumOff val="40000"/>
                  </a:schemeClr>
                </a:solidFill>
              </a:rPr>
              <a:t>Self-improvement/Wisdom</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vert="horz" lIns="0" rIns="0" bIns="0" anchor="b">
            <a:normAutofit/>
          </a:bodyPr>
          <a:lstStyle/>
          <a:p>
            <a:pPr algn="ctr"/>
            <a:r>
              <a:rPr lang="en-US" sz="4400" b="1" dirty="0" smtClean="0"/>
              <a:t>Anger ends in regret</a:t>
            </a:r>
            <a:endParaRPr lang="en-US" sz="4400" b="1" dirty="0"/>
          </a:p>
        </p:txBody>
      </p:sp>
      <p:pic>
        <p:nvPicPr>
          <p:cNvPr id="5" name="Man jailed in teen's killing shares lessons of regret.mp4">
            <a:hlinkClick r:id="" action="ppaction://media"/>
          </p:cNvPr>
          <p:cNvPicPr>
            <a:picLocks noGrp="1" noRot="1" noChangeAspect="1"/>
          </p:cNvPicPr>
          <p:nvPr>
            <p:ph idx="1"/>
            <a:videoFile r:link="rId1"/>
          </p:nvPr>
        </p:nvPicPr>
        <p:blipFill>
          <a:blip r:embed="rId3"/>
          <a:stretch>
            <a:fillRect/>
          </a:stretch>
        </p:blipFill>
        <p:spPr>
          <a:xfrm>
            <a:off x="457200" y="1500188"/>
            <a:ext cx="8305800" cy="5257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vert="horz" lIns="0" rIns="0" bIns="0" anchor="b">
            <a:normAutofit/>
          </a:bodyPr>
          <a:lstStyle/>
          <a:p>
            <a:pPr algn="ctr"/>
            <a:r>
              <a:rPr lang="en-US" sz="4400" b="1" dirty="0" smtClean="0"/>
              <a:t>Developing Patience</a:t>
            </a:r>
            <a:endParaRPr lang="en-US" sz="4400" b="1" dirty="0"/>
          </a:p>
        </p:txBody>
      </p:sp>
      <p:pic>
        <p:nvPicPr>
          <p:cNvPr id="4" name="Content Placeholder 3" descr="impatience3.png"/>
          <p:cNvPicPr>
            <a:picLocks noGrp="1" noChangeAspect="1"/>
          </p:cNvPicPr>
          <p:nvPr>
            <p:ph idx="1"/>
          </p:nvPr>
        </p:nvPicPr>
        <p:blipFill>
          <a:blip r:embed="rId2"/>
          <a:stretch>
            <a:fillRect/>
          </a:stretch>
        </p:blipFill>
        <p:spPr>
          <a:xfrm>
            <a:off x="381000" y="1371600"/>
            <a:ext cx="8305800" cy="5029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F #20.png"/>
          <p:cNvPicPr>
            <a:picLocks noGrp="1" noChangeAspect="1"/>
          </p:cNvPicPr>
          <p:nvPr>
            <p:ph idx="1"/>
          </p:nvPr>
        </p:nvPicPr>
        <p:blipFill>
          <a:blip r:embed="rId2"/>
          <a:stretch>
            <a:fillRect/>
          </a:stretch>
        </p:blipFill>
        <p:spPr>
          <a:xfrm>
            <a:off x="0" y="0"/>
            <a:ext cx="9144000" cy="6781799"/>
          </a:xfrm>
        </p:spPr>
      </p:pic>
      <p:cxnSp>
        <p:nvCxnSpPr>
          <p:cNvPr id="9" name="Straight Connector 8"/>
          <p:cNvCxnSpPr/>
          <p:nvPr/>
        </p:nvCxnSpPr>
        <p:spPr>
          <a:xfrm>
            <a:off x="457200" y="2743200"/>
            <a:ext cx="2971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12420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3505200"/>
            <a:ext cx="106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3886200"/>
            <a:ext cx="2590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00200" y="5867400"/>
            <a:ext cx="1752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90600" y="6248400"/>
            <a:ext cx="1752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2000" y="6629400"/>
            <a:ext cx="2286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vert="horz" lIns="0" rIns="0" bIns="0" anchor="b">
            <a:normAutofit/>
          </a:bodyPr>
          <a:lstStyle/>
          <a:p>
            <a:pPr algn="ctr"/>
            <a:r>
              <a:rPr lang="en-US" sz="4400" b="1" dirty="0" smtClean="0"/>
              <a:t>Something You Forgot #15</a:t>
            </a:r>
          </a:p>
        </p:txBody>
      </p:sp>
      <p:pic>
        <p:nvPicPr>
          <p:cNvPr id="4" name="Content Placeholder 3" descr="SYF #15.png"/>
          <p:cNvPicPr>
            <a:picLocks noGrp="1" noChangeAspect="1"/>
          </p:cNvPicPr>
          <p:nvPr>
            <p:ph idx="1"/>
          </p:nvPr>
        </p:nvPicPr>
        <p:blipFill>
          <a:blip r:embed="rId2"/>
          <a:stretch>
            <a:fillRect/>
          </a:stretch>
        </p:blipFill>
        <p:spPr>
          <a:xfrm>
            <a:off x="-21477" y="1219200"/>
            <a:ext cx="8708277" cy="551804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vert="horz" lIns="0" rIns="0" bIns="0" anchor="b">
            <a:normAutofit/>
          </a:bodyPr>
          <a:lstStyle/>
          <a:p>
            <a:pPr algn="ctr"/>
            <a:r>
              <a:rPr lang="en-US" sz="4400" b="1" dirty="0" smtClean="0"/>
              <a:t>Patience</a:t>
            </a:r>
          </a:p>
        </p:txBody>
      </p:sp>
      <p:pic>
        <p:nvPicPr>
          <p:cNvPr id="8" name="Patience Fruit.mp4">
            <a:hlinkClick r:id="" action="ppaction://media"/>
          </p:cNvPr>
          <p:cNvPicPr>
            <a:picLocks noGrp="1" noRot="1" noChangeAspect="1"/>
          </p:cNvPicPr>
          <p:nvPr>
            <p:ph idx="1"/>
            <a:videoFile r:link="rId1"/>
          </p:nvPr>
        </p:nvPicPr>
        <p:blipFill>
          <a:blip r:embed="rId3"/>
          <a:stretch>
            <a:fillRect/>
          </a:stretch>
        </p:blipFill>
        <p:spPr>
          <a:xfrm>
            <a:off x="457200" y="1219199"/>
            <a:ext cx="8229600" cy="531018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atience1.png"/>
          <p:cNvPicPr>
            <a:picLocks noGrp="1" noChangeAspect="1"/>
          </p:cNvPicPr>
          <p:nvPr>
            <p:ph idx="1"/>
          </p:nvPr>
        </p:nvPicPr>
        <p:blipFill>
          <a:blip r:embed="rId2"/>
          <a:stretch>
            <a:fillRect/>
          </a:stretch>
        </p:blipFill>
        <p:spPr>
          <a:xfrm>
            <a:off x="0" y="152400"/>
            <a:ext cx="9144000" cy="67055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atience2.png"/>
          <p:cNvPicPr>
            <a:picLocks noGrp="1" noChangeAspect="1"/>
          </p:cNvPicPr>
          <p:nvPr>
            <p:ph idx="1"/>
          </p:nvPr>
        </p:nvPicPr>
        <p:blipFill>
          <a:blip r:embed="rId2"/>
          <a:stretch>
            <a:fillRect/>
          </a:stretch>
        </p:blipFill>
        <p:spPr>
          <a:xfrm>
            <a:off x="152400" y="152400"/>
            <a:ext cx="8991600" cy="655319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vert="horz" lIns="0" rIns="0" bIns="0" anchor="b">
            <a:normAutofit/>
          </a:bodyPr>
          <a:lstStyle/>
          <a:p>
            <a:pPr algn="ctr"/>
            <a:r>
              <a:rPr lang="en-US" sz="4400" b="1" dirty="0" smtClean="0"/>
              <a:t>Summary</a:t>
            </a:r>
          </a:p>
        </p:txBody>
      </p:sp>
      <p:sp>
        <p:nvSpPr>
          <p:cNvPr id="3" name="Content Placeholder 2"/>
          <p:cNvSpPr>
            <a:spLocks noGrp="1"/>
          </p:cNvSpPr>
          <p:nvPr>
            <p:ph idx="1"/>
          </p:nvPr>
        </p:nvSpPr>
        <p:spPr>
          <a:xfrm>
            <a:off x="457200" y="1295400"/>
            <a:ext cx="8229600" cy="5029200"/>
          </a:xfrm>
        </p:spPr>
        <p:txBody>
          <a:bodyPr>
            <a:normAutofit lnSpcReduction="10000"/>
          </a:bodyPr>
          <a:lstStyle/>
          <a:p>
            <a:r>
              <a:rPr lang="en-US" sz="2800" dirty="0" smtClean="0"/>
              <a:t>Patience is a good deed, a virtue. But difficult to do. Why? Because it goes against our desire. </a:t>
            </a:r>
          </a:p>
          <a:p>
            <a:r>
              <a:rPr lang="en-US" sz="2800" dirty="0" smtClean="0"/>
              <a:t>The opposite of patience is Anger. When desire is interrupted, we get angry, teaches Buddha.</a:t>
            </a:r>
          </a:p>
          <a:p>
            <a:r>
              <a:rPr lang="en-US" sz="2800" dirty="0" smtClean="0"/>
              <a:t>Buddhism also teaches that anger erupts when we think “I am right, you are wrong.”</a:t>
            </a:r>
          </a:p>
          <a:p>
            <a:r>
              <a:rPr lang="en-US" sz="2800" dirty="0" smtClean="0"/>
              <a:t>The aftermath of anger is often regret and feeling bad.</a:t>
            </a:r>
          </a:p>
          <a:p>
            <a:r>
              <a:rPr lang="en-US" sz="2800" dirty="0" smtClean="0"/>
              <a:t>There are many techniques that we can use to control  anger.</a:t>
            </a:r>
          </a:p>
          <a:p>
            <a:r>
              <a:rPr lang="en-US" sz="2800" dirty="0" smtClean="0"/>
              <a:t>Patience can be developed, like muscle training.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noAutofit/>
          </a:bodyPr>
          <a:lstStyle/>
          <a:p>
            <a:pPr algn="ctr"/>
            <a:r>
              <a:rPr lang="en-US" sz="3600" dirty="0" smtClean="0"/>
              <a:t>Buddhism teaches that doing good deeds </a:t>
            </a:r>
            <a:br>
              <a:rPr lang="en-US" sz="3600" dirty="0" smtClean="0"/>
            </a:br>
            <a:r>
              <a:rPr lang="en-US" sz="3600" dirty="0" smtClean="0"/>
              <a:t>are the means to the destination</a:t>
            </a:r>
            <a:endParaRPr lang="en-US" sz="3600" dirty="0"/>
          </a:p>
        </p:txBody>
      </p:sp>
      <p:pic>
        <p:nvPicPr>
          <p:cNvPr id="6" name="Content Placeholder 5" descr="6 good deeds means and purpose.png"/>
          <p:cNvPicPr>
            <a:picLocks noGrp="1" noChangeAspect="1"/>
          </p:cNvPicPr>
          <p:nvPr>
            <p:ph idx="1"/>
          </p:nvPr>
        </p:nvPicPr>
        <p:blipFill>
          <a:blip r:embed="rId2"/>
          <a:stretch>
            <a:fillRect/>
          </a:stretch>
        </p:blipFill>
        <p:spPr>
          <a:xfrm>
            <a:off x="609600" y="1486867"/>
            <a:ext cx="7924800" cy="528602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639762"/>
          </a:xfrm>
        </p:spPr>
        <p:txBody>
          <a:bodyPr>
            <a:normAutofit fontScale="90000"/>
          </a:bodyPr>
          <a:lstStyle/>
          <a:p>
            <a:pPr algn="ctr"/>
            <a:r>
              <a:rPr lang="en-US" b="1" dirty="0" smtClean="0"/>
              <a:t>Why Patience Is A Good Deed</a:t>
            </a:r>
            <a:endParaRPr lang="en-US" b="1" dirty="0"/>
          </a:p>
        </p:txBody>
      </p:sp>
      <p:sp>
        <p:nvSpPr>
          <p:cNvPr id="3" name="Content Placeholder 2"/>
          <p:cNvSpPr>
            <a:spLocks noGrp="1"/>
          </p:cNvSpPr>
          <p:nvPr>
            <p:ph idx="1"/>
          </p:nvPr>
        </p:nvSpPr>
        <p:spPr>
          <a:xfrm>
            <a:off x="457200" y="1219200"/>
            <a:ext cx="8382000" cy="5638800"/>
          </a:xfrm>
        </p:spPr>
        <p:txBody>
          <a:bodyPr>
            <a:normAutofit fontScale="92500" lnSpcReduction="20000"/>
          </a:bodyPr>
          <a:lstStyle/>
          <a:p>
            <a:pPr>
              <a:buFont typeface="Courier New" pitchFamily="49" charset="0"/>
              <a:buChar char="o"/>
            </a:pPr>
            <a:r>
              <a:rPr lang="en-US" sz="4300" dirty="0" smtClean="0"/>
              <a:t>“Patience is a virtue”: Definition of “virtue” is “behavior of high moral standard.” Practicing the 6 Good Deeds is hard. Patience is difficult, isn’t it? </a:t>
            </a:r>
          </a:p>
          <a:p>
            <a:pPr>
              <a:buFont typeface="Courier New" pitchFamily="49" charset="0"/>
              <a:buChar char="o"/>
            </a:pPr>
            <a:r>
              <a:rPr lang="en-US" sz="4300" dirty="0" smtClean="0"/>
              <a:t>Patience makes us happy. How? </a:t>
            </a:r>
          </a:p>
          <a:p>
            <a:pPr>
              <a:buFont typeface="Courier New" pitchFamily="49" charset="0"/>
              <a:buChar char="o"/>
            </a:pPr>
            <a:r>
              <a:rPr lang="en-US" sz="4300" dirty="0" smtClean="0"/>
              <a:t>Patience brings peace. Peace makes us happy.</a:t>
            </a:r>
          </a:p>
          <a:p>
            <a:pPr>
              <a:buFont typeface="Courier New" pitchFamily="49" charset="0"/>
              <a:buChar char="o"/>
            </a:pPr>
            <a:r>
              <a:rPr lang="en-US" sz="4300" dirty="0" smtClean="0"/>
              <a:t>Patience is the opposite of anger and so is beneficial for health. </a:t>
            </a:r>
          </a:p>
          <a:p>
            <a:pPr>
              <a:buFont typeface="Courier New" pitchFamily="49" charset="0"/>
              <a:buChar char="o"/>
            </a:pPr>
            <a:endParaRPr lang="en-US" sz="43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b="1" dirty="0" smtClean="0"/>
              <a:t>Why Anger Is Bad</a:t>
            </a:r>
            <a:endParaRPr lang="en-US" b="1" dirty="0"/>
          </a:p>
        </p:txBody>
      </p:sp>
      <p:pic>
        <p:nvPicPr>
          <p:cNvPr id="7" name="Content Placeholder 6" descr="anger management.jpg"/>
          <p:cNvPicPr>
            <a:picLocks noGrp="1" noChangeAspect="1"/>
          </p:cNvPicPr>
          <p:nvPr>
            <p:ph sz="half" idx="1"/>
          </p:nvPr>
        </p:nvPicPr>
        <p:blipFill>
          <a:blip r:embed="rId2"/>
          <a:stretch>
            <a:fillRect/>
          </a:stretch>
        </p:blipFill>
        <p:spPr>
          <a:xfrm>
            <a:off x="399932" y="1524000"/>
            <a:ext cx="3867268" cy="5062034"/>
          </a:xfrm>
        </p:spPr>
      </p:pic>
      <p:sp>
        <p:nvSpPr>
          <p:cNvPr id="6" name="Content Placeholder 5"/>
          <p:cNvSpPr>
            <a:spLocks noGrp="1"/>
          </p:cNvSpPr>
          <p:nvPr>
            <p:ph sz="half" idx="2"/>
          </p:nvPr>
        </p:nvSpPr>
        <p:spPr>
          <a:xfrm>
            <a:off x="4648200" y="1524000"/>
            <a:ext cx="4038600" cy="4830925"/>
          </a:xfrm>
        </p:spPr>
        <p:txBody>
          <a:bodyPr>
            <a:normAutofit/>
          </a:bodyPr>
          <a:lstStyle/>
          <a:p>
            <a:r>
              <a:rPr lang="en-US" sz="3600" dirty="0" smtClean="0"/>
              <a:t>Anger is one of the “10 bad deeds” taught Buddha.</a:t>
            </a:r>
          </a:p>
          <a:p>
            <a:r>
              <a:rPr lang="en-US" sz="3600" dirty="0" smtClean="0"/>
              <a:t>Anger damages relationships</a:t>
            </a:r>
          </a:p>
          <a:p>
            <a:r>
              <a:rPr lang="en-US" sz="3600" dirty="0" smtClean="0"/>
              <a:t>Anger hurts our health</a:t>
            </a:r>
          </a:p>
          <a:p>
            <a:r>
              <a:rPr lang="en-US" sz="3600" dirty="0" smtClean="0"/>
              <a:t>Anger = turmoil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912"/>
          </a:xfrm>
        </p:spPr>
        <p:txBody>
          <a:bodyPr/>
          <a:lstStyle/>
          <a:p>
            <a:pPr algn="ctr"/>
            <a:r>
              <a:rPr lang="en-US" b="1" dirty="0" smtClean="0"/>
              <a:t>Effects Of Anger On Health</a:t>
            </a:r>
            <a:endParaRPr lang="en-US" b="1" dirty="0"/>
          </a:p>
        </p:txBody>
      </p:sp>
      <p:pic>
        <p:nvPicPr>
          <p:cNvPr id="6" name="Anger Linked to Heart Attacks- Emmotion's Effect on Heart Health.mp4">
            <a:hlinkClick r:id="" action="ppaction://media"/>
          </p:cNvPr>
          <p:cNvPicPr>
            <a:picLocks noGrp="1" noRot="1" noChangeAspect="1"/>
          </p:cNvPicPr>
          <p:nvPr>
            <p:ph idx="1"/>
            <a:videoFile r:link="rId1"/>
          </p:nvPr>
        </p:nvPicPr>
        <p:blipFill>
          <a:blip r:embed="rId3"/>
          <a:stretch>
            <a:fillRect/>
          </a:stretch>
        </p:blipFill>
        <p:spPr>
          <a:xfrm>
            <a:off x="457200" y="1271588"/>
            <a:ext cx="8229600" cy="5429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pPr algn="ctr"/>
            <a:r>
              <a:rPr lang="en-US" dirty="0" smtClean="0"/>
              <a:t>Something You Forgot #31</a:t>
            </a:r>
            <a:endParaRPr lang="en-US" dirty="0"/>
          </a:p>
        </p:txBody>
      </p:sp>
      <p:pic>
        <p:nvPicPr>
          <p:cNvPr id="4" name="Content Placeholder 3" descr="SYF #31.png"/>
          <p:cNvPicPr>
            <a:picLocks noGrp="1" noChangeAspect="1"/>
          </p:cNvPicPr>
          <p:nvPr>
            <p:ph idx="1"/>
          </p:nvPr>
        </p:nvPicPr>
        <p:blipFill>
          <a:blip r:embed="rId2"/>
          <a:stretch>
            <a:fillRect/>
          </a:stretch>
        </p:blipFill>
        <p:spPr>
          <a:xfrm>
            <a:off x="14884" y="1295400"/>
            <a:ext cx="9129115" cy="54101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yf #31a.png"/>
          <p:cNvPicPr>
            <a:picLocks noGrp="1" noChangeAspect="1"/>
          </p:cNvPicPr>
          <p:nvPr>
            <p:ph idx="1"/>
          </p:nvPr>
        </p:nvPicPr>
        <p:blipFill>
          <a:blip r:embed="rId2"/>
          <a:stretch>
            <a:fillRect/>
          </a:stretch>
        </p:blipFill>
        <p:spPr>
          <a:xfrm>
            <a:off x="609600" y="228600"/>
            <a:ext cx="8229599" cy="6629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ctr"/>
            <a:r>
              <a:rPr lang="en-US" dirty="0" smtClean="0"/>
              <a:t>Dr. </a:t>
            </a:r>
            <a:r>
              <a:rPr lang="en-US" dirty="0" err="1" smtClean="0"/>
              <a:t>Emoto’s</a:t>
            </a:r>
            <a:r>
              <a:rPr lang="en-US" dirty="0" smtClean="0"/>
              <a:t> Water Crystal Images of Peace/Anger</a:t>
            </a:r>
            <a:endParaRPr lang="en-US" dirty="0"/>
          </a:p>
        </p:txBody>
      </p:sp>
      <p:pic>
        <p:nvPicPr>
          <p:cNvPr id="4" name="Content Placeholder 3" descr="a32ee7a4c6b9ecb92e9f69f7159c46b9.jpg"/>
          <p:cNvPicPr>
            <a:picLocks noGrp="1" noChangeAspect="1"/>
          </p:cNvPicPr>
          <p:nvPr>
            <p:ph idx="1"/>
          </p:nvPr>
        </p:nvPicPr>
        <p:blipFill>
          <a:blip r:embed="rId2"/>
          <a:stretch>
            <a:fillRect/>
          </a:stretch>
        </p:blipFill>
        <p:spPr>
          <a:xfrm>
            <a:off x="762000" y="1676400"/>
            <a:ext cx="7315200" cy="4800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4268</TotalTime>
  <Words>607</Words>
  <Application>Microsoft Office PowerPoint</Application>
  <PresentationFormat>On-screen Show (4:3)</PresentationFormat>
  <Paragraphs>68</Paragraphs>
  <Slides>27</Slides>
  <Notes>0</Notes>
  <HiddenSlides>0</HiddenSlides>
  <MMClips>4</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Topic: Patience </vt:lpstr>
      <vt:lpstr>Buddhism teaches about  the “6 Good Deeds”</vt:lpstr>
      <vt:lpstr>Buddhism teaches that doing good deeds  are the means to the destination</vt:lpstr>
      <vt:lpstr>Why Patience Is A Good Deed</vt:lpstr>
      <vt:lpstr>Why Anger Is Bad</vt:lpstr>
      <vt:lpstr>Effects Of Anger On Health</vt:lpstr>
      <vt:lpstr>Something You Forgot #31</vt:lpstr>
      <vt:lpstr>Slide 8</vt:lpstr>
      <vt:lpstr>Dr. Emoto’s Water Crystal Images of Peace/Anger</vt:lpstr>
      <vt:lpstr>Slide 10</vt:lpstr>
      <vt:lpstr>Buddhism teaches that  anger arises…</vt:lpstr>
      <vt:lpstr>1. When Desire Is Interrupted </vt:lpstr>
      <vt:lpstr>Covina, California, Dec. 24 2008</vt:lpstr>
      <vt:lpstr>2. “I Am Right; You Are Wrong”</vt:lpstr>
      <vt:lpstr>Methods Of Coping With Anger</vt:lpstr>
      <vt:lpstr>Anger: productive/unproductive Productive Anger:</vt:lpstr>
      <vt:lpstr>Unproductive Anger</vt:lpstr>
      <vt:lpstr>Something You Forgot #62</vt:lpstr>
      <vt:lpstr>Now that we have learned about 3 kinds of situations, lets role Play</vt:lpstr>
      <vt:lpstr>Anger ends in regret</vt:lpstr>
      <vt:lpstr>Developing Patience</vt:lpstr>
      <vt:lpstr>Slide 22</vt:lpstr>
      <vt:lpstr>Something You Forgot #15</vt:lpstr>
      <vt:lpstr>Patience</vt:lpstr>
      <vt:lpstr>Slide 25</vt:lpstr>
      <vt:lpstr>Slide 26</vt:lpstr>
      <vt:lpstr>Summary</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 costelloe</dc:creator>
  <cp:lastModifiedBy>frank costelloe</cp:lastModifiedBy>
  <cp:revision>142</cp:revision>
  <dcterms:created xsi:type="dcterms:W3CDTF">2016-05-02T19:36:41Z</dcterms:created>
  <dcterms:modified xsi:type="dcterms:W3CDTF">2016-06-25T04:55:58Z</dcterms:modified>
</cp:coreProperties>
</file>