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30"/>
  </p:notesMasterIdLst>
  <p:sldIdLst>
    <p:sldId id="257" r:id="rId2"/>
    <p:sldId id="284" r:id="rId3"/>
    <p:sldId id="290" r:id="rId4"/>
    <p:sldId id="314" r:id="rId5"/>
    <p:sldId id="291" r:id="rId6"/>
    <p:sldId id="292" r:id="rId7"/>
    <p:sldId id="313" r:id="rId8"/>
    <p:sldId id="312" r:id="rId9"/>
    <p:sldId id="316" r:id="rId10"/>
    <p:sldId id="293" r:id="rId11"/>
    <p:sldId id="296" r:id="rId12"/>
    <p:sldId id="295" r:id="rId13"/>
    <p:sldId id="297" r:id="rId14"/>
    <p:sldId id="298" r:id="rId15"/>
    <p:sldId id="311" r:id="rId16"/>
    <p:sldId id="299" r:id="rId17"/>
    <p:sldId id="300" r:id="rId18"/>
    <p:sldId id="301" r:id="rId19"/>
    <p:sldId id="302" r:id="rId20"/>
    <p:sldId id="304" r:id="rId21"/>
    <p:sldId id="315" r:id="rId22"/>
    <p:sldId id="305" r:id="rId23"/>
    <p:sldId id="306" r:id="rId24"/>
    <p:sldId id="307" r:id="rId25"/>
    <p:sldId id="308" r:id="rId26"/>
    <p:sldId id="309" r:id="rId27"/>
    <p:sldId id="280" r:id="rId28"/>
    <p:sldId id="28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6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2C13B-9A46-C647-9CD0-329AF5BFF9B2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11BD6-2F1E-A84F-8676-47DDDD71B1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Six </a:t>
            </a:r>
            <a:r>
              <a:rPr lang="en-US" dirty="0" err="1" smtClean="0"/>
              <a:t>Paramitas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  Kindness</a:t>
            </a:r>
          </a:p>
          <a:p>
            <a:r>
              <a:rPr lang="en-US" sz="4000" dirty="0" smtClean="0"/>
              <a:t>2.  Keeping promises</a:t>
            </a:r>
          </a:p>
          <a:p>
            <a:r>
              <a:rPr lang="en-US" sz="4000" dirty="0" smtClean="0"/>
              <a:t>3.  Patience</a:t>
            </a:r>
          </a:p>
          <a:p>
            <a:r>
              <a:rPr lang="en-US" sz="4000" dirty="0" smtClean="0"/>
              <a:t>4.  Making effort</a:t>
            </a:r>
          </a:p>
          <a:p>
            <a:r>
              <a:rPr lang="en-US" sz="4000" dirty="0" smtClean="0"/>
              <a:t>5.  </a:t>
            </a:r>
            <a:r>
              <a:rPr lang="en-US" sz="4000" dirty="0">
                <a:solidFill>
                  <a:srgbClr val="C00000"/>
                </a:solidFill>
              </a:rPr>
              <a:t>S</a:t>
            </a:r>
            <a:r>
              <a:rPr lang="en-US" sz="4000" dirty="0" smtClean="0">
                <a:solidFill>
                  <a:srgbClr val="C00000"/>
                </a:solidFill>
              </a:rPr>
              <a:t>elf-reflection</a:t>
            </a:r>
          </a:p>
          <a:p>
            <a:r>
              <a:rPr lang="en-US" sz="4000" dirty="0" smtClean="0"/>
              <a:t>6.  Wisdom (self-cultivation)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973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results and blame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3932"/>
          </a:xfrm>
        </p:spPr>
        <p:txBody>
          <a:bodyPr>
            <a:normAutofit fontScale="92500"/>
          </a:bodyPr>
          <a:lstStyle/>
          <a:p>
            <a:r>
              <a:rPr lang="en-PH" sz="4400" dirty="0"/>
              <a:t>When </a:t>
            </a:r>
            <a:r>
              <a:rPr lang="en-PH" sz="4400" dirty="0" smtClean="0"/>
              <a:t>we </a:t>
            </a:r>
            <a:r>
              <a:rPr lang="en-PH" sz="4400" dirty="0"/>
              <a:t>get a b</a:t>
            </a:r>
            <a:r>
              <a:rPr lang="en-PH" sz="4400" dirty="0" smtClean="0"/>
              <a:t>ad </a:t>
            </a:r>
            <a:r>
              <a:rPr lang="en-PH" sz="4400" dirty="0"/>
              <a:t>effect we tend to blame others and get angry. </a:t>
            </a:r>
            <a:endParaRPr lang="en-US" sz="4400" dirty="0"/>
          </a:p>
          <a:p>
            <a:r>
              <a:rPr lang="en-PH" sz="4400" dirty="0"/>
              <a:t>When we are angry and blaming, we cannot look </a:t>
            </a:r>
            <a:r>
              <a:rPr lang="en-PH" sz="4400" dirty="0" smtClean="0"/>
              <a:t>inside myself to reflect. We are </a:t>
            </a:r>
            <a:r>
              <a:rPr lang="en-PH" sz="4400" dirty="0"/>
              <a:t>looking outwards</a:t>
            </a:r>
            <a:r>
              <a:rPr lang="en-PH" sz="4400" dirty="0" smtClean="0"/>
              <a:t>.</a:t>
            </a:r>
          </a:p>
          <a:p>
            <a:r>
              <a:rPr lang="en-PH" sz="4400" dirty="0" smtClean="0"/>
              <a:t>Our mind causes us suffering; it becomes our enemy. 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PH" dirty="0" smtClean="0"/>
              <a:t>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PH" sz="4400" dirty="0" smtClean="0"/>
              <a:t>In Self Reflection the focus </a:t>
            </a:r>
            <a:r>
              <a:rPr lang="en-PH" sz="4400" dirty="0"/>
              <a:t>is </a:t>
            </a:r>
            <a:r>
              <a:rPr lang="en-PH" sz="4400" dirty="0" smtClean="0"/>
              <a:t>learning and improving. </a:t>
            </a:r>
          </a:p>
          <a:p>
            <a:pPr>
              <a:buNone/>
            </a:pPr>
            <a:endParaRPr lang="en-PH" sz="1400" dirty="0"/>
          </a:p>
          <a:p>
            <a:r>
              <a:rPr lang="en-PH" sz="4400" dirty="0" smtClean="0"/>
              <a:t>With Regret the focus is on the past and feeling bad about the past. </a:t>
            </a:r>
          </a:p>
          <a:p>
            <a:pPr>
              <a:buNone/>
            </a:pPr>
            <a:endParaRPr lang="en-P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Self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sz="6000" dirty="0" smtClean="0"/>
              <a:t>...is </a:t>
            </a:r>
            <a:r>
              <a:rPr lang="en-PH" sz="6000" dirty="0"/>
              <a:t>to turn </a:t>
            </a:r>
            <a:r>
              <a:rPr lang="en-PH" sz="6000" dirty="0" smtClean="0"/>
              <a:t>eyes </a:t>
            </a:r>
            <a:r>
              <a:rPr lang="en-PH" sz="6000" dirty="0"/>
              <a:t>inward and look at myself as the </a:t>
            </a:r>
            <a:r>
              <a:rPr lang="en-PH" sz="6000" dirty="0" smtClean="0"/>
              <a:t>cause, and improve.</a:t>
            </a:r>
          </a:p>
          <a:p>
            <a:endParaRPr lang="en-PH" sz="4000" dirty="0" smtClean="0"/>
          </a:p>
          <a:p>
            <a:r>
              <a:rPr lang="en-PH" sz="2400" dirty="0" smtClean="0"/>
              <a:t>Beacon: Story of the </a:t>
            </a:r>
            <a:r>
              <a:rPr lang="en-PH" sz="2400" dirty="0" err="1" smtClean="0"/>
              <a:t>Raddish</a:t>
            </a:r>
            <a:r>
              <a:rPr lang="en-PH" sz="2400" dirty="0" smtClean="0"/>
              <a:t> seller/SYF story #64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9178"/>
            <a:ext cx="8229600" cy="6176514"/>
          </a:xfrm>
        </p:spPr>
        <p:txBody>
          <a:bodyPr>
            <a:normAutofit/>
          </a:bodyPr>
          <a:lstStyle/>
          <a:p>
            <a:r>
              <a:rPr lang="en-PH" sz="4000" dirty="0"/>
              <a:t>Self Reflection is focus on the future, and </a:t>
            </a:r>
            <a:r>
              <a:rPr lang="en-PH" sz="4000" dirty="0" smtClean="0"/>
              <a:t>to do </a:t>
            </a:r>
            <a:r>
              <a:rPr lang="en-PH" sz="4000" dirty="0"/>
              <a:t>different</a:t>
            </a:r>
            <a:r>
              <a:rPr lang="en-PH" sz="4000" dirty="0" smtClean="0"/>
              <a:t>... </a:t>
            </a:r>
            <a:r>
              <a:rPr lang="en-PH" sz="4000" i="1" dirty="0" smtClean="0"/>
              <a:t>“the </a:t>
            </a:r>
            <a:r>
              <a:rPr lang="en-PH" sz="4000" i="1" dirty="0"/>
              <a:t>next time I will it this way.” </a:t>
            </a:r>
            <a:r>
              <a:rPr lang="en-PH" sz="4000" dirty="0"/>
              <a:t>Focus on the cause and want to change the cause.</a:t>
            </a:r>
            <a:endParaRPr lang="en-US" sz="4000" dirty="0"/>
          </a:p>
          <a:p>
            <a:r>
              <a:rPr lang="en-PH" sz="4000" dirty="0" smtClean="0"/>
              <a:t>As soon as we think of Self-reflection, we are already improving. It’s a good deed as soon as we practice it. We don’t have to wait for the result.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649"/>
            <a:ext cx="8229600" cy="1143000"/>
          </a:xfrm>
        </p:spPr>
        <p:txBody>
          <a:bodyPr/>
          <a:lstStyle/>
          <a:p>
            <a:r>
              <a:rPr lang="en-US" dirty="0" smtClean="0"/>
              <a:t>Regret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9650"/>
            <a:ext cx="8229600" cy="5154282"/>
          </a:xfrm>
        </p:spPr>
        <p:txBody>
          <a:bodyPr>
            <a:normAutofit/>
          </a:bodyPr>
          <a:lstStyle/>
          <a:p>
            <a:r>
              <a:rPr lang="en-PH" sz="4000" dirty="0" smtClean="0"/>
              <a:t>Regret focuses </a:t>
            </a:r>
            <a:r>
              <a:rPr lang="en-PH" sz="4000" dirty="0"/>
              <a:t>on the result and </a:t>
            </a:r>
            <a:r>
              <a:rPr lang="en-PH" sz="4000" dirty="0" smtClean="0"/>
              <a:t>the desire to </a:t>
            </a:r>
            <a:r>
              <a:rPr lang="en-PH" sz="4000" dirty="0"/>
              <a:t>change the result. </a:t>
            </a:r>
            <a:r>
              <a:rPr lang="en-PH" sz="4000" dirty="0" smtClean="0"/>
              <a:t>To </a:t>
            </a:r>
            <a:r>
              <a:rPr lang="en-PH" sz="4000" dirty="0"/>
              <a:t>change the result is the same as trying to change the past. </a:t>
            </a:r>
            <a:r>
              <a:rPr lang="en-PH" sz="4000" dirty="0" smtClean="0"/>
              <a:t>It is focusing on the past, not the future.</a:t>
            </a:r>
          </a:p>
          <a:p>
            <a:r>
              <a:rPr lang="en-PH" sz="4000" i="1" dirty="0" smtClean="0"/>
              <a:t>“If I did not do that it would not have been like this...” </a:t>
            </a:r>
          </a:p>
          <a:p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7804"/>
            <a:ext cx="4040188" cy="639762"/>
          </a:xfrm>
          <a:ln w="190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600" b="0" dirty="0" smtClean="0"/>
              <a:t>Self-Reflection</a:t>
            </a:r>
            <a:endParaRPr lang="en-US" sz="36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88853"/>
            <a:ext cx="4040188" cy="47373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3200" dirty="0" smtClean="0"/>
              <a:t>The focus is towards the future</a:t>
            </a:r>
          </a:p>
          <a:p>
            <a:r>
              <a:rPr lang="en-US" sz="2800" dirty="0" smtClean="0"/>
              <a:t>Constructive/Improve </a:t>
            </a:r>
            <a:r>
              <a:rPr lang="en-US" sz="3200" dirty="0" smtClean="0"/>
              <a:t>ones actions</a:t>
            </a:r>
          </a:p>
          <a:p>
            <a:r>
              <a:rPr lang="en-US" sz="3200" dirty="0" smtClean="0"/>
              <a:t>Positive action</a:t>
            </a:r>
          </a:p>
          <a:p>
            <a:r>
              <a:rPr lang="en-US" sz="3200" dirty="0" smtClean="0"/>
              <a:t>From a good (positive) action, a good result will come.</a:t>
            </a:r>
            <a:r>
              <a:rPr lang="en-US" sz="3600" dirty="0" smtClean="0"/>
              <a:t>	</a:t>
            </a:r>
            <a:r>
              <a:rPr lang="en-US" dirty="0" smtClean="0"/>
              <a:t>	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327804"/>
            <a:ext cx="3916392" cy="639762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000" b="0" dirty="0" smtClean="0"/>
              <a:t>Regret</a:t>
            </a:r>
            <a:endParaRPr lang="en-US" sz="40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88853"/>
            <a:ext cx="4041775" cy="473731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The focus is on the past</a:t>
            </a:r>
            <a:endParaRPr lang="en-US" sz="3600" dirty="0"/>
          </a:p>
          <a:p>
            <a:r>
              <a:rPr lang="en-US" sz="3600" dirty="0" smtClean="0"/>
              <a:t>Not constructive towards self -improvement</a:t>
            </a:r>
          </a:p>
          <a:p>
            <a:r>
              <a:rPr lang="en-US" sz="3600" dirty="0" smtClean="0"/>
              <a:t>Negative thinking</a:t>
            </a:r>
          </a:p>
        </p:txBody>
      </p:sp>
    </p:spTree>
    <p:extLst>
      <p:ext uri="{BB962C8B-B14F-4D97-AF65-F5344CB8AC3E}">
        <p14:creationId xmlns:p14="http://schemas.microsoft.com/office/powerpoint/2010/main" xmlns="" val="21298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Self criticism?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sz="4800" dirty="0"/>
              <a:t>What about turning one’s eyes in, but being self critical? </a:t>
            </a:r>
            <a:r>
              <a:rPr lang="en-PH" sz="4800" dirty="0" smtClean="0"/>
              <a:t>Since it’s turning one’s eyes in, is it </a:t>
            </a:r>
            <a:r>
              <a:rPr lang="en-PH" sz="4800" dirty="0"/>
              <a:t>a good </a:t>
            </a:r>
            <a:r>
              <a:rPr lang="en-PH" sz="4800" dirty="0" smtClean="0"/>
              <a:t>deed?</a:t>
            </a:r>
          </a:p>
          <a:p>
            <a:r>
              <a:rPr lang="en-PH" sz="4800" dirty="0" smtClean="0"/>
              <a:t>It </a:t>
            </a:r>
            <a:r>
              <a:rPr lang="en-PH" sz="4800" dirty="0"/>
              <a:t>is negative</a:t>
            </a:r>
            <a:r>
              <a:rPr lang="en-PH" sz="4800" dirty="0" smtClean="0"/>
              <a:t>. This is like regret.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3245"/>
            <a:ext cx="8229600" cy="5392919"/>
          </a:xfrm>
        </p:spPr>
        <p:txBody>
          <a:bodyPr>
            <a:noAutofit/>
          </a:bodyPr>
          <a:lstStyle/>
          <a:p>
            <a:r>
              <a:rPr lang="en-PH" sz="4400" dirty="0" smtClean="0"/>
              <a:t>There </a:t>
            </a:r>
            <a:r>
              <a:rPr lang="en-PH" sz="4400" dirty="0"/>
              <a:t>is no self </a:t>
            </a:r>
            <a:r>
              <a:rPr lang="en-PH" sz="4400" dirty="0" smtClean="0"/>
              <a:t>affirmation with self criticism. </a:t>
            </a:r>
            <a:r>
              <a:rPr lang="en-PH" sz="4400" dirty="0"/>
              <a:t>Self affirmation is like </a:t>
            </a:r>
            <a:r>
              <a:rPr lang="en-PH" sz="4400" dirty="0" smtClean="0"/>
              <a:t>life-affirmation</a:t>
            </a:r>
            <a:r>
              <a:rPr lang="en-PH" sz="4400" dirty="0"/>
              <a:t>. It is gratitude for my life. The teaching of Buddhism is about </a:t>
            </a:r>
            <a:r>
              <a:rPr lang="en-PH" sz="4400" dirty="0" smtClean="0"/>
              <a:t>knowing the value </a:t>
            </a:r>
            <a:r>
              <a:rPr lang="en-PH" sz="4400" dirty="0"/>
              <a:t>of human </a:t>
            </a:r>
            <a:r>
              <a:rPr lang="en-PH" sz="4400" dirty="0" smtClean="0"/>
              <a:t>life and the gratitude towards life.</a:t>
            </a:r>
            <a:endParaRPr lang="en-US" sz="4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6158"/>
            <a:ext cx="8229600" cy="5160005"/>
          </a:xfrm>
        </p:spPr>
        <p:txBody>
          <a:bodyPr/>
          <a:lstStyle/>
          <a:p>
            <a:r>
              <a:rPr lang="en-PH" sz="5400" dirty="0"/>
              <a:t>What if we make the same mistake again?</a:t>
            </a:r>
            <a:endParaRPr lang="en-US" sz="5400" dirty="0"/>
          </a:p>
          <a:p>
            <a:r>
              <a:rPr lang="en-PH" sz="5400" dirty="0"/>
              <a:t>If we make the same mistake it was not </a:t>
            </a:r>
            <a:r>
              <a:rPr lang="en-PH" sz="5400" dirty="0" smtClean="0"/>
              <a:t>real self reflection. </a:t>
            </a:r>
            <a:endParaRPr lang="en-US" sz="5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4049"/>
          </a:xfrm>
        </p:spPr>
        <p:txBody>
          <a:bodyPr/>
          <a:lstStyle/>
          <a:p>
            <a:r>
              <a:rPr lang="en-US" dirty="0" smtClean="0"/>
              <a:t>Having a Buddhist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9842"/>
            <a:ext cx="8229600" cy="4806322"/>
          </a:xfrm>
        </p:spPr>
        <p:txBody>
          <a:bodyPr>
            <a:noAutofit/>
          </a:bodyPr>
          <a:lstStyle/>
          <a:p>
            <a:r>
              <a:rPr lang="en-US" sz="4400" dirty="0" smtClean="0"/>
              <a:t>“Don’t take pride in not making mistakes. Instead take pride in correcting mistakes immediately.”</a:t>
            </a:r>
            <a:endParaRPr lang="en-US" sz="4400" dirty="0"/>
          </a:p>
          <a:p>
            <a:r>
              <a:rPr lang="en-US" sz="4400" dirty="0" smtClean="0"/>
              <a:t>“Lets not avert our eyes from suffering. Rather lets examine it closely.”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It’s essential to find out why you think, say, and do certain things… then better yourself.</a:t>
            </a:r>
          </a:p>
          <a:p>
            <a:endParaRPr lang="en-US" sz="4400" dirty="0"/>
          </a:p>
          <a:p>
            <a:r>
              <a:rPr lang="en-US" sz="4400" dirty="0" smtClean="0"/>
              <a:t>When do we need to reflect?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401187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sz="4400" dirty="0" smtClean="0"/>
              <a:t>With light </a:t>
            </a:r>
            <a:r>
              <a:rPr lang="en-PH" sz="4400" dirty="0"/>
              <a:t>reflection </a:t>
            </a:r>
            <a:r>
              <a:rPr lang="en-PH" sz="4400" dirty="0" smtClean="0"/>
              <a:t>the results will </a:t>
            </a:r>
            <a:r>
              <a:rPr lang="en-PH" sz="4400" dirty="0"/>
              <a:t>last a year. </a:t>
            </a:r>
            <a:endParaRPr lang="en-PH" sz="4400" dirty="0" smtClean="0"/>
          </a:p>
          <a:p>
            <a:r>
              <a:rPr lang="en-PH" sz="4400" dirty="0" smtClean="0"/>
              <a:t>With deeper reflection, results </a:t>
            </a:r>
            <a:r>
              <a:rPr lang="en-PH" sz="4400" dirty="0"/>
              <a:t>will last  3 to 5 years. </a:t>
            </a:r>
            <a:endParaRPr lang="en-PH" sz="4400" dirty="0" smtClean="0"/>
          </a:p>
          <a:p>
            <a:r>
              <a:rPr lang="en-PH" sz="4400" dirty="0" smtClean="0"/>
              <a:t>With the deepest reflection results will </a:t>
            </a:r>
            <a:r>
              <a:rPr lang="en-PH" sz="4400" dirty="0"/>
              <a:t>last 20 years or more.</a:t>
            </a:r>
            <a:endParaRPr lang="en-US" sz="4400" dirty="0"/>
          </a:p>
          <a:p>
            <a:endParaRPr lang="en-US" sz="4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“On Self-Reflection”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297052" cy="501766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</a:rPr>
              <a:t>“Everyone makes mistakes. Whether we put our mistakes to use depends on how deeply we reflect on our actions.  It is desirable to reflect until tears come.”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             (page 120)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Content Placeholder 6" descr="syf4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54252" y="1600200"/>
            <a:ext cx="3826496" cy="4525963"/>
          </a:xfrm>
        </p:spPr>
      </p:pic>
    </p:spTree>
    <p:extLst>
      <p:ext uri="{BB962C8B-B14F-4D97-AF65-F5344CB8AC3E}">
        <p14:creationId xmlns:p14="http://schemas.microsoft.com/office/powerpoint/2010/main" xmlns="" val="1629166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 the fault or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90196"/>
          </a:xfrm>
        </p:spPr>
        <p:txBody>
          <a:bodyPr>
            <a:normAutofit lnSpcReduction="10000"/>
          </a:bodyPr>
          <a:lstStyle/>
          <a:p>
            <a:r>
              <a:rPr lang="en-PH" sz="4000" dirty="0" smtClean="0"/>
              <a:t>The </a:t>
            </a:r>
            <a:r>
              <a:rPr lang="en-PH" sz="4000" dirty="0"/>
              <a:t>more </a:t>
            </a:r>
            <a:r>
              <a:rPr lang="en-PH" sz="4000" dirty="0" smtClean="0"/>
              <a:t>responsibility we take for the bad result, </a:t>
            </a:r>
            <a:r>
              <a:rPr lang="en-PH" sz="4000" dirty="0"/>
              <a:t>the </a:t>
            </a:r>
            <a:r>
              <a:rPr lang="en-PH" sz="4000" dirty="0" smtClean="0"/>
              <a:t>less pain we feel. </a:t>
            </a:r>
            <a:r>
              <a:rPr lang="en-PH" sz="4000" dirty="0"/>
              <a:t>The less </a:t>
            </a:r>
            <a:r>
              <a:rPr lang="en-PH" sz="4000" dirty="0" smtClean="0"/>
              <a:t>responsibility </a:t>
            </a:r>
            <a:r>
              <a:rPr lang="en-PH" sz="4000" dirty="0"/>
              <a:t>we take, the more </a:t>
            </a:r>
            <a:r>
              <a:rPr lang="en-PH" sz="4000" dirty="0" smtClean="0"/>
              <a:t>we suffer</a:t>
            </a:r>
          </a:p>
          <a:p>
            <a:r>
              <a:rPr lang="en-PH" sz="4000" dirty="0" smtClean="0"/>
              <a:t>If we can’t accept any of the fault we will suffer a lot. </a:t>
            </a:r>
          </a:p>
          <a:p>
            <a:r>
              <a:rPr lang="en-PH" sz="4000" dirty="0" smtClean="0"/>
              <a:t>However, If we can take 50% of the blame the suffering will be less. </a:t>
            </a:r>
          </a:p>
          <a:p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5390"/>
            <a:ext cx="8229600" cy="5280774"/>
          </a:xfrm>
        </p:spPr>
        <p:txBody>
          <a:bodyPr>
            <a:normAutofit/>
          </a:bodyPr>
          <a:lstStyle/>
          <a:p>
            <a:r>
              <a:rPr lang="en-PH" sz="4400" dirty="0"/>
              <a:t>In short the law is </a:t>
            </a:r>
            <a:r>
              <a:rPr lang="en-PH" sz="4400" dirty="0" smtClean="0"/>
              <a:t>“Do </a:t>
            </a:r>
            <a:r>
              <a:rPr lang="en-PH" sz="4400" dirty="0"/>
              <a:t>good and stop bad</a:t>
            </a:r>
            <a:r>
              <a:rPr lang="en-PH" sz="4400" dirty="0" smtClean="0"/>
              <a:t>.”</a:t>
            </a:r>
          </a:p>
          <a:p>
            <a:r>
              <a:rPr lang="en-PH" sz="4400" dirty="0" smtClean="0"/>
              <a:t> </a:t>
            </a:r>
            <a:r>
              <a:rPr lang="en-PH" sz="4400" dirty="0"/>
              <a:t>Make effort to do good. </a:t>
            </a:r>
            <a:endParaRPr lang="en-PH" sz="4400" dirty="0" smtClean="0"/>
          </a:p>
          <a:p>
            <a:r>
              <a:rPr lang="en-PH" sz="4400" dirty="0" smtClean="0"/>
              <a:t>If </a:t>
            </a:r>
            <a:r>
              <a:rPr lang="en-PH" sz="4400" dirty="0"/>
              <a:t>you want to stop getting bad results, then stop doing bad. If you want happiness, practice good deeds.</a:t>
            </a:r>
            <a:endParaRPr lang="en-US" sz="4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7148"/>
            <a:ext cx="8229600" cy="5229016"/>
          </a:xfrm>
        </p:spPr>
        <p:txBody>
          <a:bodyPr>
            <a:normAutofit/>
          </a:bodyPr>
          <a:lstStyle/>
          <a:p>
            <a:r>
              <a:rPr lang="en-PH" sz="4800" dirty="0" smtClean="0"/>
              <a:t>As the law teaches, the </a:t>
            </a:r>
            <a:r>
              <a:rPr lang="en-PH" sz="4800" dirty="0"/>
              <a:t>result never goes to others. It comes back to </a:t>
            </a:r>
            <a:r>
              <a:rPr lang="en-PH" sz="4800" dirty="0" smtClean="0"/>
              <a:t>you and </a:t>
            </a:r>
            <a:r>
              <a:rPr lang="en-PH" sz="4800" dirty="0"/>
              <a:t>what you </a:t>
            </a:r>
            <a:r>
              <a:rPr lang="en-PH" sz="4800" dirty="0" smtClean="0"/>
              <a:t>planted. Buddha </a:t>
            </a:r>
            <a:r>
              <a:rPr lang="en-PH" sz="4800" dirty="0"/>
              <a:t>taught us the </a:t>
            </a:r>
            <a:r>
              <a:rPr lang="en-PH" sz="4800" dirty="0" smtClean="0"/>
              <a:t>Law for people to practice it.  </a:t>
            </a:r>
            <a:r>
              <a:rPr lang="en-PH" sz="4800" dirty="0"/>
              <a:t>Listening means to put into practice. </a:t>
            </a:r>
            <a:endParaRPr lang="en-US" sz="4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0426"/>
          </a:xfrm>
        </p:spPr>
        <p:txBody>
          <a:bodyPr anchor="t">
            <a:noAutofit/>
          </a:bodyPr>
          <a:lstStyle/>
          <a:p>
            <a:r>
              <a:rPr lang="en-PH" sz="4000" dirty="0" smtClean="0"/>
              <a:t>Listening to Buddhism means learning deeply about my true self</a:t>
            </a:r>
            <a:br>
              <a:rPr lang="en-PH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5064"/>
            <a:ext cx="8229600" cy="4511615"/>
          </a:xfrm>
        </p:spPr>
        <p:txBody>
          <a:bodyPr>
            <a:normAutofit/>
          </a:bodyPr>
          <a:lstStyle/>
          <a:p>
            <a:r>
              <a:rPr lang="en-PH" sz="4000" dirty="0" smtClean="0"/>
              <a:t>The </a:t>
            </a:r>
            <a:r>
              <a:rPr lang="en-PH" sz="4000" dirty="0"/>
              <a:t>darker the shadow of a pine tree depends on the brightness of the moon. If the moon is not bright the shadow will be less. Likewise when you </a:t>
            </a:r>
            <a:r>
              <a:rPr lang="en-PH" sz="4000" dirty="0" smtClean="0"/>
              <a:t>try </a:t>
            </a:r>
            <a:r>
              <a:rPr lang="en-PH" sz="4000" dirty="0"/>
              <a:t>hard to practice good deeds will you see the darkness within you. 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0280"/>
            <a:ext cx="8229600" cy="5185884"/>
          </a:xfrm>
        </p:spPr>
        <p:txBody>
          <a:bodyPr/>
          <a:lstStyle/>
          <a:p>
            <a:r>
              <a:rPr lang="en-PH" sz="4800" dirty="0" smtClean="0"/>
              <a:t>Without light there is no shadow. The light refers to good, and the shadow to bad. We </a:t>
            </a:r>
            <a:r>
              <a:rPr lang="en-PH" sz="4800" dirty="0"/>
              <a:t>cannot move forward by thinking about the teaching. We have to practice. </a:t>
            </a:r>
            <a:endParaRPr lang="en-US" sz="4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53683" y="404738"/>
            <a:ext cx="4040188" cy="639762"/>
          </a:xfrm>
        </p:spPr>
        <p:txBody>
          <a:bodyPr anchor="t"/>
          <a:lstStyle/>
          <a:p>
            <a:pPr algn="ctr"/>
            <a:r>
              <a:rPr lang="en-US" dirty="0" smtClean="0"/>
              <a:t>Buddhists way of thinking</a:t>
            </a:r>
          </a:p>
          <a:p>
            <a:pPr algn="ctr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216325"/>
            <a:ext cx="4040188" cy="4909838"/>
          </a:xfrm>
          <a:ln w="19050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r>
              <a:rPr lang="en-US" sz="3200" dirty="0" smtClean="0"/>
              <a:t>What can I change in my life?</a:t>
            </a:r>
          </a:p>
          <a:p>
            <a:r>
              <a:rPr lang="en-US" sz="3200" dirty="0" smtClean="0"/>
              <a:t>I look within and find my flaws and work on them. </a:t>
            </a:r>
          </a:p>
          <a:p>
            <a:r>
              <a:rPr lang="en-US" sz="3200" dirty="0" smtClean="0"/>
              <a:t>I’m always improving myself</a:t>
            </a:r>
          </a:p>
          <a:p>
            <a:r>
              <a:rPr lang="en-US" sz="3200" dirty="0" smtClean="0"/>
              <a:t>My happiness grows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645025" y="293298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Common way of thinking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4"/>
          </p:nvPr>
        </p:nvSpPr>
        <p:spPr>
          <a:xfrm>
            <a:off x="4645025" y="1216326"/>
            <a:ext cx="4041775" cy="4909838"/>
          </a:xfr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3200" dirty="0" smtClean="0"/>
              <a:t>I have to find out who is responsible for my suffering.  </a:t>
            </a:r>
          </a:p>
          <a:p>
            <a:r>
              <a:rPr lang="en-US" sz="3200" dirty="0" smtClean="0"/>
              <a:t>I keep repeating this pattern there is no self improvement</a:t>
            </a:r>
          </a:p>
          <a:p>
            <a:r>
              <a:rPr lang="en-US" sz="3200" dirty="0" smtClean="0"/>
              <a:t>I don’t get happier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211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reflection and humility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278" y="1417638"/>
            <a:ext cx="7435971" cy="47085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sz="4000" i="1" dirty="0" smtClean="0"/>
              <a:t>“I cannot condemn others</a:t>
            </a:r>
          </a:p>
          <a:p>
            <a:pPr marL="0" indent="0">
              <a:buNone/>
            </a:pPr>
            <a:r>
              <a:rPr lang="en-US" sz="4000" i="1" dirty="0" smtClean="0"/>
              <a:t>    though their sins be red as wine,</a:t>
            </a:r>
          </a:p>
          <a:p>
            <a:pPr marL="0" indent="0">
              <a:buNone/>
            </a:pPr>
            <a:r>
              <a:rPr lang="en-US" sz="4000" i="1" dirty="0" smtClean="0"/>
              <a:t>For truly their offenses pale </a:t>
            </a:r>
          </a:p>
          <a:p>
            <a:pPr marL="0" indent="0">
              <a:buNone/>
            </a:pPr>
            <a:r>
              <a:rPr lang="en-US" sz="4000" i="1" dirty="0" smtClean="0"/>
              <a:t>    next to those of mine.”</a:t>
            </a:r>
          </a:p>
          <a:p>
            <a:pPr marL="0" indent="0">
              <a:buNone/>
            </a:pPr>
            <a:endParaRPr lang="en-US" sz="2000" i="1" dirty="0" smtClean="0"/>
          </a:p>
          <a:p>
            <a:pPr marL="0" indent="0" algn="r">
              <a:buNone/>
            </a:pPr>
            <a:r>
              <a:rPr lang="en-US" sz="2000" dirty="0" smtClean="0"/>
              <a:t>(From book Something, page 170)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67158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8136"/>
            <a:ext cx="8229600" cy="5298027"/>
          </a:xfrm>
        </p:spPr>
        <p:txBody>
          <a:bodyPr/>
          <a:lstStyle/>
          <a:p>
            <a:r>
              <a:rPr lang="en-US" sz="5400" dirty="0" smtClean="0"/>
              <a:t>When </a:t>
            </a:r>
            <a:r>
              <a:rPr lang="en-US" sz="5400" dirty="0" smtClean="0"/>
              <a:t>we </a:t>
            </a:r>
            <a:r>
              <a:rPr lang="en-US" sz="5400" dirty="0" smtClean="0"/>
              <a:t>fail at something or when encounter misfortune.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at those times? Because of the Law of Cause and Effect (Karma)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elf-ReflectionCartoon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25189" r="-25189"/>
          <a:stretch>
            <a:fillRect/>
          </a:stretch>
        </p:blipFill>
        <p:spPr>
          <a:xfrm>
            <a:off x="726141" y="314979"/>
            <a:ext cx="7691719" cy="5843773"/>
          </a:xfrm>
        </p:spPr>
      </p:pic>
    </p:spTree>
    <p:extLst>
      <p:ext uri="{BB962C8B-B14F-4D97-AF65-F5344CB8AC3E}">
        <p14:creationId xmlns:p14="http://schemas.microsoft.com/office/powerpoint/2010/main" xmlns="" val="17902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 of Cause and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Good Cause, Good Effect</a:t>
            </a:r>
          </a:p>
          <a:p>
            <a:r>
              <a:rPr lang="en-US" sz="4000" dirty="0" smtClean="0"/>
              <a:t>Bad Cause, Bad Effect</a:t>
            </a:r>
          </a:p>
          <a:p>
            <a:r>
              <a:rPr lang="en-US" sz="4000" dirty="0" smtClean="0"/>
              <a:t>Own Cause, Own Effect</a:t>
            </a:r>
          </a:p>
          <a:p>
            <a:endParaRPr lang="en-US" b="1" dirty="0"/>
          </a:p>
          <a:p>
            <a:r>
              <a:rPr lang="en-US" dirty="0" smtClean="0"/>
              <a:t>A bad effect (result) comes from a bad cause (action).</a:t>
            </a:r>
          </a:p>
          <a:p>
            <a:r>
              <a:rPr lang="en-US" dirty="0" smtClean="0"/>
              <a:t>I reap the results of my own actions, good or bad.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</a:t>
            </a:r>
            <a:r>
              <a:rPr lang="en-US" dirty="0" smtClean="0"/>
              <a:t>pposite </a:t>
            </a:r>
            <a:r>
              <a:rPr lang="en-US" dirty="0" smtClean="0"/>
              <a:t>of Self-reflection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4800" dirty="0" smtClean="0"/>
              <a:t>….a scattered mind</a:t>
            </a:r>
          </a:p>
          <a:p>
            <a:endParaRPr lang="en-US" sz="4800" dirty="0" smtClean="0"/>
          </a:p>
          <a:p>
            <a:r>
              <a:rPr lang="en-US" sz="4800" dirty="0" smtClean="0"/>
              <a:t>A scattered mind is looking out. It is not focused on looking within.</a:t>
            </a:r>
            <a:endParaRPr lang="en-US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elfReflection0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27" b="5427"/>
          <a:stretch>
            <a:fillRect/>
          </a:stretch>
        </p:blipFill>
        <p:spPr>
          <a:xfrm>
            <a:off x="726141" y="724619"/>
            <a:ext cx="8055550" cy="547777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xmlns="" val="19806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en-US" dirty="0" smtClean="0"/>
              <a:t> How </a:t>
            </a:r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 smtClean="0"/>
              <a:t>put our mind to </a:t>
            </a:r>
            <a:r>
              <a:rPr lang="en-US" dirty="0" smtClean="0"/>
              <a:t>use?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saying goes, </a:t>
            </a:r>
            <a:r>
              <a:rPr lang="en-US" sz="4000" dirty="0" smtClean="0">
                <a:solidFill>
                  <a:srgbClr val="C00000"/>
                </a:solidFill>
              </a:rPr>
              <a:t>“A person’s worst enemy is their mind. A person’s greatest ally is also their mind</a:t>
            </a:r>
            <a:r>
              <a:rPr lang="en-US" sz="4000" dirty="0" smtClean="0">
                <a:solidFill>
                  <a:srgbClr val="C00000"/>
                </a:solidFill>
              </a:rPr>
              <a:t>”</a:t>
            </a:r>
          </a:p>
          <a:p>
            <a:endParaRPr lang="en-US" sz="4000" dirty="0"/>
          </a:p>
          <a:p>
            <a:endParaRPr lang="en-US" sz="39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We have control over how we use our mind.</a:t>
            </a:r>
          </a:p>
          <a:p>
            <a:r>
              <a:rPr lang="en-US" sz="4400" dirty="0" smtClean="0"/>
              <a:t>We can make it our enemy or our ally.</a:t>
            </a:r>
            <a:endParaRPr lang="en-PH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choose self-reflection, or regret? </a:t>
            </a:r>
          </a:p>
          <a:p>
            <a:r>
              <a:rPr lang="en-US" dirty="0" smtClean="0"/>
              <a:t>It goes without saying that self-reflection is putting our mind to good use, making it our ally.</a:t>
            </a:r>
            <a:endParaRPr lang="en-P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</TotalTime>
  <Words>1042</Words>
  <Application>Microsoft Office PowerPoint</Application>
  <PresentationFormat>On-screen Show (4:3)</PresentationFormat>
  <Paragraphs>104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The Six Paramitas</vt:lpstr>
      <vt:lpstr>Self-reflection</vt:lpstr>
      <vt:lpstr>Slide 3</vt:lpstr>
      <vt:lpstr>Slide 4</vt:lpstr>
      <vt:lpstr>The Law of Cause and Effect</vt:lpstr>
      <vt:lpstr>The opposite of Self-reflection is…</vt:lpstr>
      <vt:lpstr>Slide 7</vt:lpstr>
      <vt:lpstr> How to put our mind to use? </vt:lpstr>
      <vt:lpstr>Slide 9</vt:lpstr>
      <vt:lpstr>Bad results and blame</vt:lpstr>
      <vt:lpstr>Focus</vt:lpstr>
      <vt:lpstr>Self Reflection</vt:lpstr>
      <vt:lpstr>Slide 13</vt:lpstr>
      <vt:lpstr>Regret</vt:lpstr>
      <vt:lpstr>Slide 15</vt:lpstr>
      <vt:lpstr>Self criticism?</vt:lpstr>
      <vt:lpstr>Slide 17</vt:lpstr>
      <vt:lpstr>Slide 18</vt:lpstr>
      <vt:lpstr>Having a Buddhist mindset</vt:lpstr>
      <vt:lpstr>Levels of Reflection</vt:lpstr>
      <vt:lpstr>“On Self-Reflection”</vt:lpstr>
      <vt:lpstr>Accepting the fault or not</vt:lpstr>
      <vt:lpstr>Slide 23</vt:lpstr>
      <vt:lpstr>Slide 24</vt:lpstr>
      <vt:lpstr>Listening to Buddhism means learning deeply about my true self </vt:lpstr>
      <vt:lpstr>Slide 26</vt:lpstr>
      <vt:lpstr>Slide 27</vt:lpstr>
      <vt:lpstr>Self reflection and humility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5th Paramita of  Self-Reflection</dc:title>
  <dc:creator>John Doe</dc:creator>
  <cp:lastModifiedBy>PC</cp:lastModifiedBy>
  <cp:revision>133</cp:revision>
  <dcterms:created xsi:type="dcterms:W3CDTF">2016-06-01T22:37:54Z</dcterms:created>
  <dcterms:modified xsi:type="dcterms:W3CDTF">2017-03-29T21:34:47Z</dcterms:modified>
</cp:coreProperties>
</file>