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81" r:id="rId5"/>
    <p:sldId id="260" r:id="rId6"/>
    <p:sldId id="263" r:id="rId7"/>
    <p:sldId id="264" r:id="rId8"/>
    <p:sldId id="270" r:id="rId9"/>
    <p:sldId id="271" r:id="rId10"/>
    <p:sldId id="273" r:id="rId11"/>
    <p:sldId id="261" r:id="rId12"/>
    <p:sldId id="276" r:id="rId13"/>
    <p:sldId id="278" r:id="rId14"/>
    <p:sldId id="280" r:id="rId15"/>
    <p:sldId id="267" r:id="rId16"/>
    <p:sldId id="274" r:id="rId17"/>
    <p:sldId id="268" r:id="rId18"/>
    <p:sldId id="269" r:id="rId19"/>
    <p:sldId id="282" r:id="rId20"/>
    <p:sldId id="283" r:id="rId21"/>
    <p:sldId id="284"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333333"/>
    <a:srgbClr val="5C005C"/>
    <a:srgbClr val="152A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575" autoAdjust="0"/>
    <p:restoredTop sz="94652" autoAdjust="0"/>
  </p:normalViewPr>
  <p:slideViewPr>
    <p:cSldViewPr>
      <p:cViewPr varScale="1">
        <p:scale>
          <a:sx n="69" d="100"/>
          <a:sy n="69"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D0BD1EA-6AAC-4546-B9F0-10675BF04682}"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0CEC6C8-662C-4FF5-8F72-BA0B6D04A361}"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45DAEB3-2F61-4E72-846D-F789688B08F7}"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30FB57A-B614-4AE0-8663-6AF8841EA301}"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B8DD2D4-7DED-46E7-BDE8-3B66204E4FD8}"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2352943-9311-4229-89DB-E76ED3AB999E}"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CA853A46-D64D-4D85-881B-35100EDA8F7F}"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14BC99B0-0BA8-419C-8315-B85AEF1CBA96}"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1D3CDF5B-6828-43BA-B5D6-32BC7962C5C4}"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8E1CDED-7B69-4457-902D-436700B7CFB4}"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AF19122-C925-46A6-9242-CA4FFDE54B6A}"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40EB23-0E4A-44D1-8288-F9EC6696FFC1}"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714348" y="1357298"/>
            <a:ext cx="5102234" cy="214314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s-UY" sz="7200" b="1" dirty="0" smtClean="0">
                <a:solidFill>
                  <a:srgbClr val="FFC000"/>
                </a:solidFill>
              </a:rPr>
              <a:t>Sakyamuni Buddha</a:t>
            </a:r>
            <a:endParaRPr lang="es-ES" sz="7200" b="1" dirty="0">
              <a:solidFill>
                <a:srgbClr val="FFC000"/>
              </a:solidFill>
            </a:endParaRPr>
          </a:p>
        </p:txBody>
      </p:sp>
      <p:sp>
        <p:nvSpPr>
          <p:cNvPr id="2170" name="Rectangle 122"/>
          <p:cNvSpPr>
            <a:spLocks noChangeArrowheads="1"/>
          </p:cNvSpPr>
          <p:nvPr/>
        </p:nvSpPr>
        <p:spPr bwMode="auto">
          <a:xfrm>
            <a:off x="755650" y="1844675"/>
            <a:ext cx="3960813" cy="503238"/>
          </a:xfrm>
          <a:prstGeom prst="rect">
            <a:avLst/>
          </a:prstGeom>
          <a:noFill/>
          <a:ln w="9525">
            <a:noFill/>
            <a:miter lim="800000"/>
            <a:headEnd/>
            <a:tailEnd/>
          </a:ln>
          <a:effectLst/>
        </p:spPr>
        <p:txBody>
          <a:bodyPr anchor="ctr"/>
          <a:lstStyle/>
          <a:p>
            <a:endParaRPr lang="es-ES" sz="2400" b="1" dirty="0">
              <a:solidFill>
                <a:srgbClr val="152A1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dirty="0" smtClean="0"/>
              <a:t>Master Shinran’s experience</a:t>
            </a:r>
            <a:endParaRPr lang="en-US" dirty="0"/>
          </a:p>
        </p:txBody>
      </p:sp>
      <p:sp>
        <p:nvSpPr>
          <p:cNvPr id="3" name="Content Placeholder 2"/>
          <p:cNvSpPr>
            <a:spLocks noGrp="1"/>
          </p:cNvSpPr>
          <p:nvPr>
            <p:ph idx="1"/>
          </p:nvPr>
        </p:nvSpPr>
        <p:spPr>
          <a:xfrm>
            <a:off x="457200" y="1142984"/>
            <a:ext cx="8229600" cy="5715016"/>
          </a:xfrm>
        </p:spPr>
        <p:txBody>
          <a:bodyPr/>
          <a:lstStyle/>
          <a:p>
            <a:r>
              <a:rPr lang="en-US" sz="2800" dirty="0" smtClean="0"/>
              <a:t>“Never in all my lives in </a:t>
            </a:r>
            <a:r>
              <a:rPr lang="en-US" sz="2800" dirty="0" err="1" smtClean="0"/>
              <a:t>aeons</a:t>
            </a:r>
            <a:r>
              <a:rPr lang="en-US" sz="2800" dirty="0" smtClean="0"/>
              <a:t> past did I know the strong power for liberation. Were it not for the true teacher </a:t>
            </a:r>
            <a:r>
              <a:rPr lang="en-US" sz="2800" dirty="0" err="1" smtClean="0"/>
              <a:t>Genku</a:t>
            </a:r>
            <a:r>
              <a:rPr lang="en-US" sz="2800" dirty="0" smtClean="0"/>
              <a:t>, this life should have ended in vain as well.” – Master Shinran.</a:t>
            </a:r>
          </a:p>
          <a:p>
            <a:r>
              <a:rPr lang="en-US" dirty="0" smtClean="0"/>
              <a:t>“I am, now, a foolish being imbued with evil and </a:t>
            </a:r>
            <a:r>
              <a:rPr lang="en-US" u="sng" dirty="0" smtClean="0"/>
              <a:t>caught in the cycle of birth and death</a:t>
            </a:r>
            <a:r>
              <a:rPr lang="en-US" dirty="0" smtClean="0"/>
              <a:t>, constantly submerged and </a:t>
            </a:r>
            <a:r>
              <a:rPr lang="en-US" u="sng" dirty="0" smtClean="0"/>
              <a:t>constantly wandering for all these countless </a:t>
            </a:r>
            <a:r>
              <a:rPr lang="en-US" u="sng" dirty="0" err="1" smtClean="0"/>
              <a:t>aeons</a:t>
            </a:r>
            <a:r>
              <a:rPr lang="en-US" u="sng" dirty="0" smtClean="0"/>
              <a:t> without ever a chance for liberation</a:t>
            </a:r>
            <a:r>
              <a:rPr lang="en-US" dirty="0" smtClean="0"/>
              <a:t>: this is clearly revealed to me.”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The 4 Gates</a:t>
            </a:r>
            <a:endParaRPr lang="en-US" b="1" dirty="0">
              <a:solidFill>
                <a:srgbClr val="FFC000"/>
              </a:solidFill>
            </a:endParaRPr>
          </a:p>
        </p:txBody>
      </p:sp>
      <p:pic>
        <p:nvPicPr>
          <p:cNvPr id="9" name="Content Placeholder 8" descr="windsorcastle0401a.jpg"/>
          <p:cNvPicPr>
            <a:picLocks noGrp="1" noChangeAspect="1"/>
          </p:cNvPicPr>
          <p:nvPr>
            <p:ph sz="half" idx="2"/>
          </p:nvPr>
        </p:nvPicPr>
        <p:blipFill>
          <a:blip r:embed="rId2" cstate="print"/>
          <a:stretch>
            <a:fillRect/>
          </a:stretch>
        </p:blipFill>
        <p:spPr>
          <a:xfrm>
            <a:off x="4648200" y="1714488"/>
            <a:ext cx="4038600" cy="4071966"/>
          </a:xfrm>
        </p:spPr>
      </p:pic>
      <p:sp>
        <p:nvSpPr>
          <p:cNvPr id="8" name="Content Placeholder 7"/>
          <p:cNvSpPr>
            <a:spLocks noGrp="1"/>
          </p:cNvSpPr>
          <p:nvPr>
            <p:ph sz="half" idx="1"/>
          </p:nvPr>
        </p:nvSpPr>
        <p:spPr>
          <a:xfrm>
            <a:off x="214282" y="1600200"/>
            <a:ext cx="4281518" cy="4525963"/>
          </a:xfrm>
        </p:spPr>
        <p:txBody>
          <a:bodyPr/>
          <a:lstStyle/>
          <a:p>
            <a:r>
              <a:rPr lang="en-US" sz="3600" dirty="0" smtClean="0"/>
              <a:t>East Gate: </a:t>
            </a:r>
            <a:r>
              <a:rPr lang="en-US" sz="3600" dirty="0" smtClean="0">
                <a:solidFill>
                  <a:schemeClr val="bg1">
                    <a:lumMod val="85000"/>
                  </a:schemeClr>
                </a:solidFill>
              </a:rPr>
              <a:t>Old age</a:t>
            </a:r>
          </a:p>
          <a:p>
            <a:r>
              <a:rPr lang="en-US" sz="3600" dirty="0" smtClean="0"/>
              <a:t>South gate: </a:t>
            </a:r>
            <a:r>
              <a:rPr lang="en-US" sz="3600" dirty="0" smtClean="0">
                <a:solidFill>
                  <a:schemeClr val="bg1">
                    <a:lumMod val="95000"/>
                  </a:schemeClr>
                </a:solidFill>
              </a:rPr>
              <a:t>Illness</a:t>
            </a:r>
          </a:p>
          <a:p>
            <a:r>
              <a:rPr lang="en-US" sz="3600" dirty="0" smtClean="0"/>
              <a:t>West gate: </a:t>
            </a:r>
            <a:r>
              <a:rPr lang="en-US" sz="3600" dirty="0" smtClean="0">
                <a:solidFill>
                  <a:schemeClr val="bg1">
                    <a:lumMod val="95000"/>
                  </a:schemeClr>
                </a:solidFill>
              </a:rPr>
              <a:t>Death</a:t>
            </a:r>
          </a:p>
          <a:p>
            <a:r>
              <a:rPr lang="en-US" sz="3600" dirty="0" smtClean="0"/>
              <a:t>North gate: </a:t>
            </a:r>
            <a:r>
              <a:rPr lang="en-US" sz="3600" dirty="0" smtClean="0">
                <a:solidFill>
                  <a:schemeClr val="bg1">
                    <a:lumMod val="95000"/>
                  </a:schemeClr>
                </a:solidFill>
              </a:rPr>
              <a:t>Ascetic practice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r>
              <a:rPr lang="en-PH" sz="28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rPr>
              <a:t>The 4 &amp; 8 Suffering: </a:t>
            </a:r>
            <a:r>
              <a:rPr lang="en-PH"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
            </a:r>
            <a:br>
              <a:rPr lang="en-PH"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br>
            <a:r>
              <a:rPr lang="en-PH"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#2</a:t>
            </a:r>
            <a:r>
              <a:rPr lang="en-PH"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 Suffering of Aging</a:t>
            </a:r>
          </a:p>
        </p:txBody>
      </p:sp>
      <p:sp>
        <p:nvSpPr>
          <p:cNvPr id="3" name="Content Placeholder 2"/>
          <p:cNvSpPr>
            <a:spLocks noGrp="1"/>
          </p:cNvSpPr>
          <p:nvPr>
            <p:ph sz="half" idx="1"/>
          </p:nvPr>
        </p:nvSpPr>
        <p:spPr>
          <a:xfrm>
            <a:off x="457200" y="1600200"/>
            <a:ext cx="4038600" cy="4953000"/>
          </a:xfrm>
        </p:spPr>
        <p:txBody>
          <a:bodyPr>
            <a:normAutofit fontScale="92500"/>
          </a:bodyPr>
          <a:lstStyle/>
          <a:p>
            <a:r>
              <a:rPr lang="en-US" sz="4000" dirty="0" smtClean="0"/>
              <a:t>Physical </a:t>
            </a:r>
            <a:r>
              <a:rPr lang="en-US" sz="4000" dirty="0"/>
              <a:t>strength declines</a:t>
            </a:r>
            <a:endParaRPr lang="en-PH" sz="4000" dirty="0"/>
          </a:p>
          <a:p>
            <a:r>
              <a:rPr lang="en-US" sz="4000" dirty="0" smtClean="0"/>
              <a:t>Gray hair appears</a:t>
            </a:r>
            <a:endParaRPr lang="en-PH" sz="4000" dirty="0"/>
          </a:p>
          <a:p>
            <a:r>
              <a:rPr lang="en-US" sz="4000" dirty="0" smtClean="0"/>
              <a:t>Wrinkling of the skin</a:t>
            </a:r>
            <a:endParaRPr lang="en-PH" sz="4000" dirty="0"/>
          </a:p>
          <a:p>
            <a:r>
              <a:rPr lang="en-US" sz="4000" dirty="0"/>
              <a:t>T</a:t>
            </a:r>
            <a:r>
              <a:rPr lang="en-US" sz="4000" dirty="0" smtClean="0"/>
              <a:t>ire more easily</a:t>
            </a:r>
            <a:endParaRPr lang="en-PH" sz="4000" dirty="0"/>
          </a:p>
        </p:txBody>
      </p:sp>
      <p:sp>
        <p:nvSpPr>
          <p:cNvPr id="4" name="Content Placeholder 3"/>
          <p:cNvSpPr>
            <a:spLocks noGrp="1"/>
          </p:cNvSpPr>
          <p:nvPr>
            <p:ph sz="half" idx="2"/>
          </p:nvPr>
        </p:nvSpPr>
        <p:spPr/>
        <p:txBody>
          <a:bodyPr>
            <a:normAutofit fontScale="92500"/>
          </a:bodyPr>
          <a:lstStyle/>
          <a:p>
            <a:r>
              <a:rPr lang="en-US" sz="3600" dirty="0" smtClean="0"/>
              <a:t>Memory worsens</a:t>
            </a:r>
            <a:endParaRPr lang="en-PH" sz="3600" dirty="0" smtClean="0"/>
          </a:p>
          <a:p>
            <a:r>
              <a:rPr lang="en-US" sz="3600" dirty="0" smtClean="0"/>
              <a:t>Eyesight weakens</a:t>
            </a:r>
            <a:endParaRPr lang="en-PH" sz="3600" dirty="0" smtClean="0"/>
          </a:p>
          <a:p>
            <a:r>
              <a:rPr lang="en-US" sz="3600" dirty="0" smtClean="0"/>
              <a:t>Hearing loss</a:t>
            </a:r>
            <a:endParaRPr lang="en-PH" sz="3600" dirty="0" smtClean="0"/>
          </a:p>
          <a:p>
            <a:r>
              <a:rPr lang="en-US" sz="3600" dirty="0" smtClean="0"/>
              <a:t>Death of those around us</a:t>
            </a:r>
            <a:endParaRPr lang="en-PH" sz="3600" dirty="0" smtClean="0"/>
          </a:p>
          <a:p>
            <a:r>
              <a:rPr lang="en-US" sz="3600" dirty="0" smtClean="0"/>
              <a:t>Lose hopes and dreams</a:t>
            </a:r>
            <a:endParaRPr lang="en-PH" sz="3600" dirty="0" smtClean="0"/>
          </a:p>
          <a:p>
            <a:pPr>
              <a:buNone/>
            </a:pPr>
            <a:endParaRPr lang="en-P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r>
              <a:rPr lang="en-PH" sz="28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rPr>
              <a:t>The 4 &amp; 8 Suffering: </a:t>
            </a:r>
            <a:br>
              <a:rPr lang="en-PH" sz="28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rPr>
            </a:br>
            <a:r>
              <a:rPr lang="en-PH"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3. Suffering of Sickness</a:t>
            </a:r>
          </a:p>
        </p:txBody>
      </p:sp>
      <p:sp>
        <p:nvSpPr>
          <p:cNvPr id="3" name="Content Placeholder 2"/>
          <p:cNvSpPr>
            <a:spLocks noGrp="1"/>
          </p:cNvSpPr>
          <p:nvPr>
            <p:ph sz="half" idx="1"/>
          </p:nvPr>
        </p:nvSpPr>
        <p:spPr>
          <a:xfrm>
            <a:off x="152400" y="1600200"/>
            <a:ext cx="4495800" cy="5181600"/>
          </a:xfrm>
        </p:spPr>
        <p:txBody>
          <a:bodyPr>
            <a:noAutofit/>
          </a:bodyPr>
          <a:lstStyle/>
          <a:p>
            <a:r>
              <a:rPr lang="en-US" sz="3600" dirty="0" smtClean="0"/>
              <a:t>Various disease: Heart </a:t>
            </a:r>
            <a:r>
              <a:rPr lang="en-US" sz="3600" dirty="0"/>
              <a:t>disease, stroke, </a:t>
            </a:r>
            <a:r>
              <a:rPr lang="en-US" sz="3600" dirty="0" smtClean="0"/>
              <a:t>100 forms </a:t>
            </a:r>
            <a:r>
              <a:rPr lang="en-US" sz="3600" dirty="0"/>
              <a:t>of cancer, AIDS, Alzheimer’s, Parkinson’s...and </a:t>
            </a:r>
            <a:r>
              <a:rPr lang="en-US" sz="3600" dirty="0" smtClean="0"/>
              <a:t>so on, </a:t>
            </a:r>
            <a:r>
              <a:rPr lang="en-US" sz="3600" dirty="0"/>
              <a:t>including various unknown diseases</a:t>
            </a:r>
            <a:r>
              <a:rPr lang="en-US" sz="3600" dirty="0" smtClean="0"/>
              <a:t>.</a:t>
            </a:r>
            <a:endParaRPr lang="en-PH" sz="3600" dirty="0" smtClean="0"/>
          </a:p>
        </p:txBody>
      </p:sp>
      <p:sp>
        <p:nvSpPr>
          <p:cNvPr id="4" name="Content Placeholder 3"/>
          <p:cNvSpPr>
            <a:spLocks noGrp="1"/>
          </p:cNvSpPr>
          <p:nvPr>
            <p:ph sz="half" idx="2"/>
          </p:nvPr>
        </p:nvSpPr>
        <p:spPr>
          <a:xfrm>
            <a:off x="4648200" y="1600200"/>
            <a:ext cx="4038600" cy="5105400"/>
          </a:xfrm>
        </p:spPr>
        <p:txBody>
          <a:bodyPr>
            <a:noAutofit/>
          </a:bodyPr>
          <a:lstStyle/>
          <a:p>
            <a:r>
              <a:rPr lang="en-PH" sz="3200" dirty="0" smtClean="0"/>
              <a:t>People are vessels for disease. A countless number of people have died from disease.</a:t>
            </a:r>
          </a:p>
          <a:p>
            <a:r>
              <a:rPr lang="en-PH" sz="3200" dirty="0" smtClean="0"/>
              <a:t>Each </a:t>
            </a:r>
            <a:r>
              <a:rPr lang="en-PH" sz="3200" dirty="0"/>
              <a:t>year globally, about 14 million people learn they have </a:t>
            </a:r>
            <a:r>
              <a:rPr lang="en-PH" sz="3200" dirty="0" smtClean="0"/>
              <a:t>cancer.</a:t>
            </a:r>
            <a:endParaRPr lang="en-PH"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r>
              <a:rPr lang="en-PH" sz="28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Black" pitchFamily="34" charset="0"/>
              </a:rPr>
              <a:t>The 4 &amp; 8 Suffering: </a:t>
            </a:r>
            <a:r>
              <a:rPr lang="en-PH"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
            </a:r>
            <a:br>
              <a:rPr lang="en-PH"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br>
            <a:r>
              <a:rPr lang="en-PH"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4</a:t>
            </a:r>
            <a:r>
              <a:rPr lang="en-PH"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 Suffering of Death</a:t>
            </a:r>
          </a:p>
        </p:txBody>
      </p:sp>
      <p:sp>
        <p:nvSpPr>
          <p:cNvPr id="3" name="Content Placeholder 2"/>
          <p:cNvSpPr>
            <a:spLocks noGrp="1"/>
          </p:cNvSpPr>
          <p:nvPr>
            <p:ph idx="1"/>
          </p:nvPr>
        </p:nvSpPr>
        <p:spPr>
          <a:xfrm>
            <a:off x="457200" y="1676400"/>
            <a:ext cx="8229600" cy="4953000"/>
          </a:xfrm>
        </p:spPr>
        <p:txBody>
          <a:bodyPr>
            <a:normAutofit fontScale="92500" lnSpcReduction="20000"/>
          </a:bodyPr>
          <a:lstStyle/>
          <a:p>
            <a:r>
              <a:rPr lang="en-US" sz="3600" dirty="0" smtClean="0"/>
              <a:t>Dying is the worst of suffering. We try to avoid thinking about it because it is so dreadful.</a:t>
            </a:r>
            <a:endParaRPr lang="en-PH" sz="3600" dirty="0"/>
          </a:p>
          <a:p>
            <a:r>
              <a:rPr lang="en-US" sz="3600" dirty="0" smtClean="0"/>
              <a:t>The severest punishment (capital </a:t>
            </a:r>
            <a:r>
              <a:rPr lang="en-US" sz="3600" dirty="0"/>
              <a:t>punishment)</a:t>
            </a:r>
            <a:endParaRPr lang="en-PH" sz="3600" dirty="0"/>
          </a:p>
          <a:p>
            <a:r>
              <a:rPr lang="en-US" sz="3600" dirty="0" smtClean="0"/>
              <a:t>Everybody </a:t>
            </a:r>
            <a:r>
              <a:rPr lang="en-US" sz="3600" dirty="0"/>
              <a:t>dislikes death, even animals.</a:t>
            </a:r>
            <a:endParaRPr lang="en-PH" sz="3600" dirty="0"/>
          </a:p>
          <a:p>
            <a:r>
              <a:rPr lang="en-US" sz="3600" dirty="0" smtClean="0"/>
              <a:t>We </a:t>
            </a:r>
            <a:r>
              <a:rPr lang="en-US" sz="3600" dirty="0"/>
              <a:t>are scared of things such as, heights, being in an airplane, </a:t>
            </a:r>
            <a:r>
              <a:rPr lang="en-US" sz="3600" dirty="0" smtClean="0"/>
              <a:t>disease, going </a:t>
            </a:r>
            <a:r>
              <a:rPr lang="en-US" sz="3600" dirty="0"/>
              <a:t>to the doctor. </a:t>
            </a:r>
            <a:endParaRPr lang="en-PH" sz="3600" dirty="0"/>
          </a:p>
          <a:p>
            <a:r>
              <a:rPr lang="en-US" sz="3600" dirty="0"/>
              <a:t>Why? Because of the fear of death.</a:t>
            </a:r>
            <a:endParaRPr lang="en-PH" sz="3600" dirty="0"/>
          </a:p>
          <a:p>
            <a:endParaRPr lang="en-P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The Three Wishes</a:t>
            </a:r>
          </a:p>
        </p:txBody>
      </p:sp>
      <p:sp>
        <p:nvSpPr>
          <p:cNvPr id="3" name="Content Placeholder 2"/>
          <p:cNvSpPr>
            <a:spLocks noGrp="1"/>
          </p:cNvSpPr>
          <p:nvPr>
            <p:ph idx="1"/>
          </p:nvPr>
        </p:nvSpPr>
        <p:spPr>
          <a:xfrm>
            <a:off x="457200" y="1600200"/>
            <a:ext cx="8229600" cy="4829196"/>
          </a:xfrm>
        </p:spPr>
        <p:txBody>
          <a:bodyPr/>
          <a:lstStyle/>
          <a:p>
            <a:r>
              <a:rPr lang="en-US" dirty="0" smtClean="0"/>
              <a:t>The young price could not forget about the heavy questions of his purpose in life.</a:t>
            </a:r>
          </a:p>
          <a:p>
            <a:r>
              <a:rPr lang="en-US" dirty="0" smtClean="0"/>
              <a:t>His father wanted him to be a king, but the prince was consumed with finding answers to the meaning of life.</a:t>
            </a:r>
          </a:p>
          <a:p>
            <a:r>
              <a:rPr lang="en-US" dirty="0" smtClean="0"/>
              <a:t>He said he would become a king if his father would grant him three wishes.</a:t>
            </a:r>
          </a:p>
          <a:p>
            <a:r>
              <a:rPr lang="en-US" dirty="0" smtClean="0"/>
              <a:t>Lets read from The Story of Buddha page 110.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Wishes</a:t>
            </a:r>
            <a:endParaRPr lang="en-US" dirty="0"/>
          </a:p>
        </p:txBody>
      </p:sp>
      <p:sp>
        <p:nvSpPr>
          <p:cNvPr id="3" name="Content Placeholder 2"/>
          <p:cNvSpPr>
            <a:spLocks noGrp="1"/>
          </p:cNvSpPr>
          <p:nvPr>
            <p:ph idx="1"/>
          </p:nvPr>
        </p:nvSpPr>
        <p:spPr/>
        <p:txBody>
          <a:bodyPr/>
          <a:lstStyle/>
          <a:p>
            <a:r>
              <a:rPr lang="en-US" dirty="0" smtClean="0"/>
              <a:t>Lets recall them…</a:t>
            </a:r>
          </a:p>
          <a:p>
            <a:r>
              <a:rPr lang="en-US" dirty="0" smtClean="0"/>
              <a:t>The prince ask for freedom from:</a:t>
            </a:r>
          </a:p>
          <a:p>
            <a:r>
              <a:rPr lang="en-US" dirty="0" smtClean="0"/>
              <a:t>1. Old age</a:t>
            </a:r>
          </a:p>
          <a:p>
            <a:r>
              <a:rPr lang="en-US" dirty="0" smtClean="0"/>
              <a:t>2. Sickness</a:t>
            </a:r>
          </a:p>
          <a:p>
            <a:r>
              <a:rPr lang="en-US" dirty="0" smtClean="0"/>
              <a:t>3. Death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Leaving the Castle</a:t>
            </a:r>
          </a:p>
        </p:txBody>
      </p:sp>
      <p:sp>
        <p:nvSpPr>
          <p:cNvPr id="3" name="Content Placeholder 2"/>
          <p:cNvSpPr>
            <a:spLocks noGrp="1"/>
          </p:cNvSpPr>
          <p:nvPr>
            <p:ph idx="1"/>
          </p:nvPr>
        </p:nvSpPr>
        <p:spPr/>
        <p:txBody>
          <a:bodyPr/>
          <a:lstStyle/>
          <a:p>
            <a:r>
              <a:rPr lang="en-US" dirty="0" smtClean="0"/>
              <a:t>On </a:t>
            </a:r>
            <a:r>
              <a:rPr lang="en-US" dirty="0" err="1" smtClean="0"/>
              <a:t>Feburary</a:t>
            </a:r>
            <a:r>
              <a:rPr lang="en-US" dirty="0" smtClean="0"/>
              <a:t> 8, at age 29 the prince decided to act on his wish to find true happiness and he departed from life in the castle to go into the mountains to do ascetic practices. </a:t>
            </a:r>
          </a:p>
          <a:p>
            <a:r>
              <a:rPr lang="en-US" dirty="0" smtClean="0"/>
              <a:t>Read from page 126</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Enlightenment</a:t>
            </a:r>
          </a:p>
        </p:txBody>
      </p:sp>
      <p:sp>
        <p:nvSpPr>
          <p:cNvPr id="3" name="Content Placeholder 2"/>
          <p:cNvSpPr>
            <a:spLocks noGrp="1"/>
          </p:cNvSpPr>
          <p:nvPr>
            <p:ph idx="1"/>
          </p:nvPr>
        </p:nvSpPr>
        <p:spPr/>
        <p:txBody>
          <a:bodyPr/>
          <a:lstStyle/>
          <a:p>
            <a:r>
              <a:rPr lang="en-US" sz="4000" dirty="0" smtClean="0"/>
              <a:t>After 6 year of harsh ascetic practice he finally attained his wish and reached enlightenment, and became a Buddha.  It was December 8.</a:t>
            </a:r>
          </a:p>
          <a:p>
            <a:r>
              <a:rPr lang="en-US" sz="4000" dirty="0" smtClean="0"/>
              <a:t>Page 194</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png"/>
          <p:cNvPicPr>
            <a:picLocks noGrp="1" noChangeAspect="1"/>
          </p:cNvPicPr>
          <p:nvPr>
            <p:ph idx="1"/>
          </p:nvPr>
        </p:nvPicPr>
        <p:blipFill>
          <a:blip r:embed="rId2"/>
          <a:stretch>
            <a:fillRect/>
          </a:stretch>
        </p:blipFill>
        <p:spPr>
          <a:xfrm>
            <a:off x="785786" y="251668"/>
            <a:ext cx="7786742" cy="646885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Buddha’s life overview</a:t>
            </a:r>
            <a:endParaRPr lang="en-US" b="1" dirty="0">
              <a:solidFill>
                <a:srgbClr val="FFC000"/>
              </a:solidFill>
            </a:endParaRPr>
          </a:p>
        </p:txBody>
      </p:sp>
      <p:pic>
        <p:nvPicPr>
          <p:cNvPr id="4" name="Content Placeholder 3" descr="Untitled.png"/>
          <p:cNvPicPr>
            <a:picLocks noGrp="1" noChangeAspect="1"/>
          </p:cNvPicPr>
          <p:nvPr>
            <p:ph sz="half" idx="1"/>
          </p:nvPr>
        </p:nvPicPr>
        <p:blipFill>
          <a:blip r:embed="rId2"/>
          <a:stretch>
            <a:fillRect/>
          </a:stretch>
        </p:blipFill>
        <p:spPr>
          <a:xfrm>
            <a:off x="723990" y="1600200"/>
            <a:ext cx="3505020" cy="4900634"/>
          </a:xfrm>
        </p:spPr>
      </p:pic>
      <p:sp>
        <p:nvSpPr>
          <p:cNvPr id="6" name="Content Placeholder 5"/>
          <p:cNvSpPr>
            <a:spLocks noGrp="1"/>
          </p:cNvSpPr>
          <p:nvPr>
            <p:ph sz="half" idx="2"/>
          </p:nvPr>
        </p:nvSpPr>
        <p:spPr/>
        <p:txBody>
          <a:bodyPr/>
          <a:lstStyle/>
          <a:p>
            <a:r>
              <a:rPr lang="en-US" dirty="0" smtClean="0"/>
              <a:t>Born in India (south Nepal) 2600 years ago</a:t>
            </a:r>
          </a:p>
          <a:p>
            <a:r>
              <a:rPr lang="en-US" dirty="0" smtClean="0"/>
              <a:t>April 8, in </a:t>
            </a:r>
            <a:r>
              <a:rPr lang="en-US" dirty="0" err="1" smtClean="0"/>
              <a:t>Lumbini</a:t>
            </a:r>
            <a:endParaRPr lang="en-US" dirty="0" smtClean="0"/>
          </a:p>
          <a:p>
            <a:r>
              <a:rPr lang="en-US" dirty="0" smtClean="0"/>
              <a:t>Prince Siddhartha</a:t>
            </a:r>
          </a:p>
          <a:p>
            <a:r>
              <a:rPr lang="en-US" dirty="0" smtClean="0"/>
              <a:t>Lived in </a:t>
            </a:r>
            <a:r>
              <a:rPr lang="en-US" dirty="0" err="1" smtClean="0"/>
              <a:t>Kapila-vastu</a:t>
            </a:r>
            <a:endParaRPr lang="en-US" dirty="0" smtClean="0"/>
          </a:p>
          <a:p>
            <a:r>
              <a:rPr lang="en-US" dirty="0" smtClean="0"/>
              <a:t>Father and Mother: King </a:t>
            </a:r>
            <a:r>
              <a:rPr lang="en-US" dirty="0" err="1" smtClean="0"/>
              <a:t>Jobon</a:t>
            </a:r>
            <a:r>
              <a:rPr lang="en-US" dirty="0" smtClean="0"/>
              <a:t>/Queen Maya</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op of mountain.png"/>
          <p:cNvPicPr>
            <a:picLocks noGrp="1" noChangeAspect="1"/>
          </p:cNvPicPr>
          <p:nvPr>
            <p:ph sz="half" idx="1"/>
          </p:nvPr>
        </p:nvPicPr>
        <p:blipFill>
          <a:blip r:embed="rId2"/>
          <a:stretch>
            <a:fillRect/>
          </a:stretch>
        </p:blipFill>
        <p:spPr>
          <a:xfrm>
            <a:off x="428596" y="1571612"/>
            <a:ext cx="4038600" cy="4143404"/>
          </a:xfrm>
        </p:spPr>
      </p:pic>
      <p:pic>
        <p:nvPicPr>
          <p:cNvPr id="8" name="Content Placeholder 7" descr="Untitled2.png"/>
          <p:cNvPicPr>
            <a:picLocks noGrp="1" noChangeAspect="1"/>
          </p:cNvPicPr>
          <p:nvPr>
            <p:ph sz="half" idx="2"/>
          </p:nvPr>
        </p:nvPicPr>
        <p:blipFill>
          <a:blip r:embed="rId3"/>
          <a:stretch>
            <a:fillRect/>
          </a:stretch>
        </p:blipFill>
        <p:spPr>
          <a:xfrm>
            <a:off x="4643438" y="642918"/>
            <a:ext cx="4286280" cy="600079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Untitled3.png"/>
          <p:cNvPicPr>
            <a:picLocks noGrp="1" noChangeAspect="1"/>
          </p:cNvPicPr>
          <p:nvPr>
            <p:ph idx="1"/>
          </p:nvPr>
        </p:nvPicPr>
        <p:blipFill>
          <a:blip r:embed="rId2"/>
          <a:stretch>
            <a:fillRect/>
          </a:stretch>
        </p:blipFill>
        <p:spPr>
          <a:xfrm>
            <a:off x="928662" y="428604"/>
            <a:ext cx="7286676" cy="621510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Buddha’s life overview cont’d</a:t>
            </a:r>
            <a:endParaRPr lang="en-US" b="1" dirty="0">
              <a:solidFill>
                <a:srgbClr val="FFC000"/>
              </a:solidFill>
            </a:endParaRPr>
          </a:p>
        </p:txBody>
      </p:sp>
      <p:sp>
        <p:nvSpPr>
          <p:cNvPr id="10" name="Content Placeholder 9"/>
          <p:cNvSpPr>
            <a:spLocks noGrp="1"/>
          </p:cNvSpPr>
          <p:nvPr>
            <p:ph idx="1"/>
          </p:nvPr>
        </p:nvSpPr>
        <p:spPr/>
        <p:txBody>
          <a:bodyPr/>
          <a:lstStyle/>
          <a:p>
            <a:r>
              <a:rPr lang="en-US" dirty="0" smtClean="0"/>
              <a:t>Age 19 got married; had one child</a:t>
            </a:r>
          </a:p>
          <a:p>
            <a:r>
              <a:rPr lang="en-US" dirty="0" smtClean="0"/>
              <a:t>Age 29, Feb.8, left the castle to seek true happiness</a:t>
            </a:r>
          </a:p>
          <a:p>
            <a:r>
              <a:rPr lang="en-US" dirty="0" smtClean="0"/>
              <a:t>Age 35, Dec. 8 attained Buddha’s enlightenment</a:t>
            </a:r>
          </a:p>
          <a:p>
            <a:r>
              <a:rPr lang="en-US" dirty="0" smtClean="0"/>
              <a:t>Age 80, Feb. 15 died</a:t>
            </a:r>
          </a:p>
          <a:p>
            <a:r>
              <a:rPr lang="en-US" dirty="0" smtClean="0"/>
              <a:t>Taught Buddhism for 45 years. 7000+ sutras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lstStyle/>
          <a:p>
            <a:r>
              <a:rPr lang="en-US" sz="4000" dirty="0" smtClean="0"/>
              <a:t>Now, lets look at his life and teachings.</a:t>
            </a:r>
          </a:p>
          <a:p>
            <a:r>
              <a:rPr lang="en-US" sz="4000" dirty="0" smtClean="0"/>
              <a:t>To begin with, we will look at the meaning of the “7 steps”.</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The 7 (6 + 1) Steps</a:t>
            </a:r>
            <a:endParaRPr lang="en-US" b="1" dirty="0">
              <a:solidFill>
                <a:srgbClr val="FFC000"/>
              </a:solidFill>
            </a:endParaRPr>
          </a:p>
        </p:txBody>
      </p:sp>
      <p:sp>
        <p:nvSpPr>
          <p:cNvPr id="9" name="Content Placeholder 8"/>
          <p:cNvSpPr>
            <a:spLocks noGrp="1"/>
          </p:cNvSpPr>
          <p:nvPr>
            <p:ph idx="1"/>
          </p:nvPr>
        </p:nvSpPr>
        <p:spPr/>
        <p:txBody>
          <a:bodyPr/>
          <a:lstStyle/>
          <a:p>
            <a:r>
              <a:rPr lang="en-US" dirty="0" smtClean="0"/>
              <a:t>It said that when Buddha was born he took 6 steps, plus 1 (total of 7).</a:t>
            </a:r>
          </a:p>
          <a:p>
            <a:r>
              <a:rPr lang="en-US" dirty="0" smtClean="0"/>
              <a:t>Why is the meaning of 6 + 1?</a:t>
            </a:r>
          </a:p>
          <a:p>
            <a:r>
              <a:rPr lang="en-US" dirty="0" smtClean="0"/>
              <a:t>The 6 steps refer the ‘6 worlds of delusion’ or suffering that all sentient beings constantly transmigrate through.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The 6 Worlds of Suffering</a:t>
            </a:r>
          </a:p>
        </p:txBody>
      </p:sp>
      <p:pic>
        <p:nvPicPr>
          <p:cNvPr id="4" name="Content Placeholder 7" descr="Untitled.png"/>
          <p:cNvPicPr>
            <a:picLocks noGrp="1" noChangeAspect="1"/>
          </p:cNvPicPr>
          <p:nvPr>
            <p:ph idx="1"/>
          </p:nvPr>
        </p:nvPicPr>
        <p:blipFill>
          <a:blip r:embed="rId2"/>
          <a:stretch>
            <a:fillRect/>
          </a:stretch>
        </p:blipFill>
        <p:spPr>
          <a:xfrm>
            <a:off x="2289921" y="1600200"/>
            <a:ext cx="4564157"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The 7th Step</a:t>
            </a:r>
          </a:p>
        </p:txBody>
      </p:sp>
      <p:sp>
        <p:nvSpPr>
          <p:cNvPr id="3" name="Content Placeholder 2"/>
          <p:cNvSpPr>
            <a:spLocks noGrp="1"/>
          </p:cNvSpPr>
          <p:nvPr>
            <p:ph idx="1"/>
          </p:nvPr>
        </p:nvSpPr>
        <p:spPr>
          <a:xfrm>
            <a:off x="457200" y="1285860"/>
            <a:ext cx="8229600" cy="5357850"/>
          </a:xfrm>
        </p:spPr>
        <p:txBody>
          <a:bodyPr/>
          <a:lstStyle/>
          <a:p>
            <a:r>
              <a:rPr lang="en-US" sz="4000" dirty="0" smtClean="0"/>
              <a:t>Can you guess?</a:t>
            </a:r>
          </a:p>
          <a:p>
            <a:r>
              <a:rPr lang="en-US" sz="4000" dirty="0" smtClean="0"/>
              <a:t>It is liberation from the 6 words.</a:t>
            </a:r>
          </a:p>
          <a:p>
            <a:r>
              <a:rPr lang="en-US" sz="4000" dirty="0" smtClean="0"/>
              <a:t>Therefore Buddha, in his 45 years of teaching taught about the path to liberation from suffering. This is liberation from the 6 worlds.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b="1" dirty="0" smtClean="0">
                <a:solidFill>
                  <a:srgbClr val="FFC000"/>
                </a:solidFill>
              </a:rPr>
              <a:t>Why we fall into the 6 Worlds</a:t>
            </a:r>
          </a:p>
        </p:txBody>
      </p:sp>
      <p:sp>
        <p:nvSpPr>
          <p:cNvPr id="7" name="Content Placeholder 6"/>
          <p:cNvSpPr>
            <a:spLocks noGrp="1"/>
          </p:cNvSpPr>
          <p:nvPr>
            <p:ph sz="half" idx="1"/>
          </p:nvPr>
        </p:nvSpPr>
        <p:spPr>
          <a:xfrm>
            <a:off x="457200" y="1285860"/>
            <a:ext cx="4543428" cy="5357850"/>
          </a:xfrm>
        </p:spPr>
        <p:txBody>
          <a:bodyPr/>
          <a:lstStyle/>
          <a:p>
            <a:r>
              <a:rPr lang="en-US" sz="3200" i="1" dirty="0" smtClean="0"/>
              <a:t>The Reality of Mankind </a:t>
            </a:r>
            <a:r>
              <a:rPr lang="en-US" sz="3200" dirty="0" smtClean="0"/>
              <a:t>is a parable told by the Buddha.</a:t>
            </a:r>
          </a:p>
          <a:p>
            <a:r>
              <a:rPr lang="en-US" sz="3200" dirty="0" smtClean="0"/>
              <a:t>In it he told how people are travelers on a journey through life, and who must fall into the 6 worlds in the afterlife. </a:t>
            </a:r>
          </a:p>
        </p:txBody>
      </p:sp>
      <p:pic>
        <p:nvPicPr>
          <p:cNvPr id="16" name="Content Placeholder 15" descr="Untitled7.png"/>
          <p:cNvPicPr>
            <a:picLocks noGrp="1" noChangeAspect="1"/>
          </p:cNvPicPr>
          <p:nvPr>
            <p:ph sz="half" idx="2"/>
          </p:nvPr>
        </p:nvPicPr>
        <p:blipFill>
          <a:blip r:embed="rId2"/>
          <a:stretch>
            <a:fillRect/>
          </a:stretch>
        </p:blipFill>
        <p:spPr>
          <a:xfrm>
            <a:off x="5500694" y="1571612"/>
            <a:ext cx="2857519" cy="490063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Master Shinran’s explanation</a:t>
            </a:r>
            <a:endParaRPr lang="en-US" dirty="0"/>
          </a:p>
        </p:txBody>
      </p:sp>
      <p:sp>
        <p:nvSpPr>
          <p:cNvPr id="7" name="Content Placeholder 6"/>
          <p:cNvSpPr>
            <a:spLocks noGrp="1"/>
          </p:cNvSpPr>
          <p:nvPr>
            <p:ph sz="half" idx="1"/>
          </p:nvPr>
        </p:nvSpPr>
        <p:spPr>
          <a:xfrm>
            <a:off x="457200" y="1928802"/>
            <a:ext cx="4038600" cy="4197361"/>
          </a:xfrm>
        </p:spPr>
        <p:txBody>
          <a:bodyPr/>
          <a:lstStyle/>
          <a:p>
            <a:r>
              <a:rPr lang="en-US" dirty="0" smtClean="0"/>
              <a:t>“The endless wheel of Suffering.”</a:t>
            </a:r>
          </a:p>
          <a:p>
            <a:pPr>
              <a:buNone/>
            </a:pPr>
            <a:endParaRPr lang="en-US" dirty="0" smtClean="0"/>
          </a:p>
          <a:p>
            <a:r>
              <a:rPr lang="en-US" dirty="0" smtClean="0"/>
              <a:t>“Circling among the houses of the birth and death cycle.”</a:t>
            </a:r>
          </a:p>
          <a:p>
            <a:endParaRPr lang="en-US" dirty="0" smtClean="0"/>
          </a:p>
        </p:txBody>
      </p:sp>
      <p:pic>
        <p:nvPicPr>
          <p:cNvPr id="10" name="Content Placeholder 9" descr="14-printable-circle-template-free-cliparts-that-you-can-download-to-QGRa6b-clipart.gif"/>
          <p:cNvPicPr>
            <a:picLocks noGrp="1" noChangeAspect="1"/>
          </p:cNvPicPr>
          <p:nvPr>
            <p:ph sz="half" idx="2"/>
          </p:nvPr>
        </p:nvPicPr>
        <p:blipFill>
          <a:blip r:embed="rId2"/>
          <a:stretch>
            <a:fillRect/>
          </a:stretch>
        </p:blipFill>
        <p:spPr>
          <a:xfrm>
            <a:off x="4648200" y="1862239"/>
            <a:ext cx="4038600" cy="4001885"/>
          </a:xfrm>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13767</TotalTime>
  <Words>720</Words>
  <Application>Microsoft Office PowerPoint</Application>
  <PresentationFormat>On-screen Show (4:3)</PresentationFormat>
  <Paragraphs>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Diseño predeterminado</vt:lpstr>
      <vt:lpstr>Sakyamuni Buddha</vt:lpstr>
      <vt:lpstr>Buddha’s life overview</vt:lpstr>
      <vt:lpstr>Buddha’s life overview cont’d</vt:lpstr>
      <vt:lpstr>Slide 4</vt:lpstr>
      <vt:lpstr>The 7 (6 + 1) Steps</vt:lpstr>
      <vt:lpstr>The 6 Worlds of Suffering</vt:lpstr>
      <vt:lpstr>The 7th Step</vt:lpstr>
      <vt:lpstr>Why we fall into the 6 Worlds</vt:lpstr>
      <vt:lpstr>Master Shinran’s explanation</vt:lpstr>
      <vt:lpstr>Master Shinran’s experience</vt:lpstr>
      <vt:lpstr>The 4 Gates</vt:lpstr>
      <vt:lpstr>The 4 &amp; 8 Suffering:  #2. Suffering of Aging</vt:lpstr>
      <vt:lpstr>The 4 &amp; 8 Suffering:  3. Suffering of Sickness</vt:lpstr>
      <vt:lpstr>The 4 &amp; 8 Suffering:  4. Suffering of Death</vt:lpstr>
      <vt:lpstr>The Three Wishes</vt:lpstr>
      <vt:lpstr>Three Wishes</vt:lpstr>
      <vt:lpstr>Leaving the Castle</vt:lpstr>
      <vt:lpstr>Enlightenment</vt:lpstr>
      <vt:lpstr>Slide 19</vt:lpstr>
      <vt:lpstr>Slide 20</vt:lpstr>
      <vt:lpstr>Slide 21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frank costelloe</cp:lastModifiedBy>
  <cp:revision>730</cp:revision>
  <dcterms:created xsi:type="dcterms:W3CDTF">2010-05-23T14:28:12Z</dcterms:created>
  <dcterms:modified xsi:type="dcterms:W3CDTF">2017-03-01T07:03:05Z</dcterms:modified>
</cp:coreProperties>
</file>