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2" r:id="rId16"/>
    <p:sldId id="274" r:id="rId17"/>
    <p:sldId id="271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94F04-1DAF-4548-87CF-63F7665FB924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63A79-1F6A-4900-B7DD-A12829E059A1}" type="slidenum">
              <a:rPr lang="en-PH" smtClean="0"/>
              <a:pPr/>
              <a:t>‹#›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Read page</a:t>
            </a:r>
            <a:r>
              <a:rPr lang="en-PH" baseline="0" dirty="0" smtClean="0"/>
              <a:t> 54 of Reason.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63A79-1F6A-4900-B7DD-A12829E059A1}" type="slidenum">
              <a:rPr lang="en-PH" smtClean="0"/>
              <a:pPr/>
              <a:t>2</a:t>
            </a:fld>
            <a:endParaRPr lang="en-P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PH" dirty="0" smtClean="0"/>
              <a:t>We all fear being abandoned.</a:t>
            </a:r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63A79-1F6A-4900-B7DD-A12829E059A1}" type="slidenum">
              <a:rPr lang="en-PH" smtClean="0"/>
              <a:pPr/>
              <a:t>10</a:t>
            </a:fld>
            <a:endParaRPr lang="en-P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P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P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FDC21-334C-4842-9A79-D5E5C900847C}" type="datetimeFigureOut">
              <a:rPr lang="en-US" smtClean="0"/>
              <a:pPr/>
              <a:t>11/9/2015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9710D-E72B-4C7E-A907-2C0AB2BCFFB7}" type="slidenum">
              <a:rPr lang="en-PH" smtClean="0"/>
              <a:pPr/>
              <a:t>‹#›</a:t>
            </a:fld>
            <a:endParaRPr lang="en-P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8077200" cy="4190999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The 4 and 8 </a:t>
            </a:r>
            <a:r>
              <a:rPr lang="en-PH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Sufferings</a:t>
            </a:r>
            <a: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n-PH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taught by </a:t>
            </a:r>
            <a:r>
              <a:rPr lang="en-PH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Shakyamuni</a:t>
            </a:r>
            <a:r>
              <a:rPr lang="en-PH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Buddha</a:t>
            </a:r>
            <a:endParaRPr lang="en-PH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5. Being Separated from those we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sz="4800" dirty="0" smtClean="0"/>
              <a:t>Parents</a:t>
            </a:r>
            <a:r>
              <a:rPr lang="en-US" sz="4800" dirty="0"/>
              <a:t>, </a:t>
            </a:r>
            <a:r>
              <a:rPr lang="en-US" sz="4800" dirty="0" smtClean="0"/>
              <a:t>brother/sister, husband/wife, friends, boyfriend, girlfriend</a:t>
            </a:r>
            <a:r>
              <a:rPr lang="en-US" sz="4800" dirty="0"/>
              <a:t>, </a:t>
            </a:r>
            <a:r>
              <a:rPr lang="en-US" sz="4800" dirty="0" smtClean="0"/>
              <a:t>pets…</a:t>
            </a:r>
          </a:p>
          <a:p>
            <a:r>
              <a:rPr lang="en-US" sz="4800" dirty="0" smtClean="0"/>
              <a:t>Being unable to do something we love, such as sports or hobby.</a:t>
            </a:r>
            <a:endParaRPr lang="en-PH" sz="4800" dirty="0"/>
          </a:p>
          <a:p>
            <a:pPr>
              <a:buNone/>
            </a:pPr>
            <a:endParaRPr lang="en-P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6. Encountering </a:t>
            </a:r>
            <a: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things</a:t>
            </a:r>
            <a: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we dislike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148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The suffering </a:t>
            </a:r>
            <a:r>
              <a:rPr lang="en-US" sz="4400" dirty="0"/>
              <a:t>of </a:t>
            </a:r>
            <a:r>
              <a:rPr lang="en-US" sz="4400" dirty="0" smtClean="0"/>
              <a:t>meeting persons we don’t like.</a:t>
            </a:r>
            <a:endParaRPr lang="en-PH" sz="4400" dirty="0"/>
          </a:p>
          <a:p>
            <a:r>
              <a:rPr lang="en-US" sz="4400" dirty="0" smtClean="0"/>
              <a:t>Having </a:t>
            </a:r>
            <a:r>
              <a:rPr lang="en-US" sz="4400" dirty="0"/>
              <a:t>to go through something we don’t enjoy, such as surgery or taking an </a:t>
            </a:r>
            <a:r>
              <a:rPr lang="en-US" sz="4400" dirty="0" smtClean="0"/>
              <a:t>exam, public speaking.           </a:t>
            </a:r>
            <a:endParaRPr lang="en-PH" sz="4400" dirty="0"/>
          </a:p>
          <a:p>
            <a:endParaRPr lang="en-P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7. </a:t>
            </a:r>
            <a: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Not </a:t>
            </a:r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getting what </a:t>
            </a:r>
            <a: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we </a:t>
            </a:r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want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We </a:t>
            </a:r>
            <a:r>
              <a:rPr lang="en-US" sz="4000" dirty="0"/>
              <a:t>want </a:t>
            </a:r>
            <a:r>
              <a:rPr lang="en-US" sz="4000" dirty="0" smtClean="0"/>
              <a:t>things: a certain job or income, recognition, material possessions, a relationship, marriage, children, our </a:t>
            </a:r>
            <a:r>
              <a:rPr lang="en-US" sz="4000" dirty="0"/>
              <a:t>dreams, </a:t>
            </a:r>
            <a:r>
              <a:rPr lang="en-US" sz="4000" dirty="0" smtClean="0"/>
              <a:t>physical </a:t>
            </a:r>
            <a:r>
              <a:rPr lang="en-US" sz="4000" dirty="0"/>
              <a:t>appearance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We are made of desire, teaches Buddhism.</a:t>
            </a:r>
          </a:p>
          <a:p>
            <a:pPr>
              <a:buNone/>
            </a:pPr>
            <a:endParaRPr lang="en-PH" sz="4000" dirty="0"/>
          </a:p>
          <a:p>
            <a:endParaRPr lang="en-P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8. </a:t>
            </a:r>
            <a: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The suffering of </a:t>
            </a:r>
            <a:b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being of the flesh</a:t>
            </a:r>
            <a:endParaRPr lang="en-PH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91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An </a:t>
            </a:r>
            <a:r>
              <a:rPr lang="en-US" sz="4400" dirty="0" smtClean="0"/>
              <a:t>aggregation </a:t>
            </a:r>
            <a:r>
              <a:rPr lang="en-US" sz="4400" dirty="0"/>
              <a:t>of all the above sufferings</a:t>
            </a:r>
            <a:r>
              <a:rPr lang="en-US" sz="4400" dirty="0" smtClean="0"/>
              <a:t>.</a:t>
            </a:r>
            <a:endParaRPr lang="en-PH" sz="4400" dirty="0"/>
          </a:p>
          <a:p>
            <a:r>
              <a:rPr lang="en-US" sz="4400" dirty="0" smtClean="0"/>
              <a:t>We </a:t>
            </a:r>
            <a:r>
              <a:rPr lang="en-US" sz="4400" dirty="0"/>
              <a:t>suffer because of the existence of our own physical body.</a:t>
            </a:r>
            <a:endParaRPr lang="en-PH" sz="4400" dirty="0"/>
          </a:p>
          <a:p>
            <a:endParaRPr lang="en-P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The 4 and 8 Sufferings...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/>
              <a:t>Are the </a:t>
            </a:r>
            <a:r>
              <a:rPr lang="en-US" sz="4400" dirty="0" smtClean="0"/>
              <a:t>sufferings </a:t>
            </a:r>
            <a:r>
              <a:rPr lang="en-US" sz="4400" dirty="0"/>
              <a:t>which </a:t>
            </a:r>
            <a:r>
              <a:rPr lang="en-US" sz="4400" dirty="0" smtClean="0"/>
              <a:t>everyone </a:t>
            </a:r>
            <a:r>
              <a:rPr lang="en-US" sz="4400" dirty="0" smtClean="0"/>
              <a:t>experiences  </a:t>
            </a:r>
            <a:r>
              <a:rPr lang="en-US" sz="4400" dirty="0"/>
              <a:t>regardless of </a:t>
            </a:r>
            <a:r>
              <a:rPr lang="en-US" sz="4400" dirty="0" smtClean="0"/>
              <a:t>when or where </a:t>
            </a:r>
            <a:r>
              <a:rPr lang="en-US" sz="4400" dirty="0"/>
              <a:t>we </a:t>
            </a:r>
            <a:r>
              <a:rPr lang="en-US" sz="4400" dirty="0" smtClean="0"/>
              <a:t>live, </a:t>
            </a:r>
            <a:r>
              <a:rPr lang="en-US" sz="4400" dirty="0"/>
              <a:t>and regardless of our sex, wealth, or status e.g. if we are the president of a country or a homeless person. These sufferings are </a:t>
            </a:r>
            <a:r>
              <a:rPr lang="en-US" sz="4400" dirty="0" smtClean="0"/>
              <a:t>universal.</a:t>
            </a:r>
            <a:endParaRPr lang="en-PH" sz="4400" dirty="0"/>
          </a:p>
          <a:p>
            <a:endParaRPr lang="en-P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304800"/>
            <a:ext cx="5410200" cy="6324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We try hard </a:t>
            </a:r>
            <a:r>
              <a:rPr lang="en-US" sz="4000" dirty="0"/>
              <a:t>to cut off the flowers of suffering; however, since nutrients get to the tree through the roots, another flower of </a:t>
            </a:r>
            <a:r>
              <a:rPr lang="en-US" sz="4000" dirty="0" smtClean="0"/>
              <a:t>suffering blossoms</a:t>
            </a:r>
            <a:r>
              <a:rPr lang="en-US" sz="4000" dirty="0"/>
              <a:t>.</a:t>
            </a:r>
            <a:endParaRPr lang="en-PH" sz="4000" dirty="0"/>
          </a:p>
          <a:p>
            <a:r>
              <a:rPr lang="en-US" sz="4000" dirty="0"/>
              <a:t>Up to the moment </a:t>
            </a:r>
            <a:r>
              <a:rPr lang="en-US" sz="4000" dirty="0" smtClean="0"/>
              <a:t>we </a:t>
            </a:r>
            <a:r>
              <a:rPr lang="en-US" sz="4000" dirty="0"/>
              <a:t>die, suffering does not </a:t>
            </a:r>
            <a:r>
              <a:rPr lang="en-US" sz="4000" dirty="0" smtClean="0"/>
              <a:t>cease.</a:t>
            </a:r>
            <a:endParaRPr lang="en-PH" sz="4000" dirty="0"/>
          </a:p>
          <a:p>
            <a:endParaRPr lang="en-PH" dirty="0"/>
          </a:p>
        </p:txBody>
      </p:sp>
      <p:pic>
        <p:nvPicPr>
          <p:cNvPr id="6" name="Content Placeholder 5" descr="tree with flowers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86400" y="609600"/>
            <a:ext cx="3505200" cy="542525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Prince Siddhartha / “The 4 Gates”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495800" cy="5105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PH" sz="4000" i="1" u="sng" dirty="0" smtClean="0"/>
              <a:t>North </a:t>
            </a:r>
            <a:r>
              <a:rPr lang="en-PH" sz="4000" i="1" u="sng" dirty="0"/>
              <a:t>g</a:t>
            </a:r>
            <a:r>
              <a:rPr lang="en-PH" sz="4000" i="1" u="sng" dirty="0" smtClean="0"/>
              <a:t>ate</a:t>
            </a:r>
          </a:p>
          <a:p>
            <a:r>
              <a:rPr lang="en-PH" sz="3600" dirty="0" smtClean="0"/>
              <a:t>Encounter with an ascetic. </a:t>
            </a:r>
            <a:r>
              <a:rPr lang="en-PH" sz="3600" dirty="0" smtClean="0"/>
              <a:t>The prince</a:t>
            </a:r>
            <a:r>
              <a:rPr lang="en-PH" sz="3600" dirty="0" smtClean="0"/>
              <a:t> </a:t>
            </a:r>
            <a:r>
              <a:rPr lang="en-PH" sz="3600" dirty="0" smtClean="0"/>
              <a:t>realized </a:t>
            </a:r>
            <a:r>
              <a:rPr lang="en-PH" sz="3600" dirty="0" smtClean="0"/>
              <a:t>he could seek </a:t>
            </a:r>
            <a:r>
              <a:rPr lang="en-PH" sz="3600" dirty="0" smtClean="0"/>
              <a:t>for something that would not be destroyed by old age, sickness and death.</a:t>
            </a:r>
            <a:endParaRPr lang="en-PH" sz="3600" dirty="0"/>
          </a:p>
        </p:txBody>
      </p:sp>
      <p:pic>
        <p:nvPicPr>
          <p:cNvPr id="5" name="Content Placeholder 4" descr="4 gates ascetic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53000" y="1981200"/>
            <a:ext cx="3708400" cy="37337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304800"/>
            <a:ext cx="5105400" cy="6400800"/>
          </a:xfrm>
        </p:spPr>
        <p:txBody>
          <a:bodyPr>
            <a:normAutofit fontScale="62500" lnSpcReduction="20000"/>
          </a:bodyPr>
          <a:lstStyle/>
          <a:p>
            <a:r>
              <a:rPr lang="en-US" sz="5300" dirty="0"/>
              <a:t>In order to attain true happiness, we </a:t>
            </a:r>
            <a:r>
              <a:rPr lang="en-US" sz="5300" dirty="0" smtClean="0"/>
              <a:t>must first identify the root cause of suffering. </a:t>
            </a:r>
            <a:endParaRPr lang="en-PH" sz="5300" dirty="0"/>
          </a:p>
          <a:p>
            <a:r>
              <a:rPr lang="en-US" sz="5300" dirty="0"/>
              <a:t>Buddhism teaches clearly what the root cause of suffering is, and its solution</a:t>
            </a:r>
            <a:r>
              <a:rPr lang="en-US" sz="5300" dirty="0" smtClean="0"/>
              <a:t>.</a:t>
            </a:r>
            <a:endParaRPr lang="en-PH" sz="5300" dirty="0"/>
          </a:p>
          <a:p>
            <a:r>
              <a:rPr lang="en-US" sz="5300" dirty="0"/>
              <a:t>If you keep listening to Buddhism, </a:t>
            </a:r>
            <a:r>
              <a:rPr lang="en-US" sz="5300" dirty="0" smtClean="0"/>
              <a:t>will attain happiness that surmounts old age, sickness and even </a:t>
            </a:r>
            <a:r>
              <a:rPr lang="en-US" sz="5300" dirty="0" smtClean="0"/>
              <a:t>death. You </a:t>
            </a:r>
            <a:r>
              <a:rPr lang="en-US" sz="5300" dirty="0" smtClean="0"/>
              <a:t>will experience the joy of being born human.</a:t>
            </a:r>
            <a:endParaRPr lang="en-PH" sz="5300" dirty="0"/>
          </a:p>
          <a:p>
            <a:endParaRPr lang="en-PH" dirty="0"/>
          </a:p>
        </p:txBody>
      </p:sp>
      <p:pic>
        <p:nvPicPr>
          <p:cNvPr id="6" name="Content Placeholder 5" descr="roo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65217" y="1066800"/>
            <a:ext cx="3374566" cy="4191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P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</a:t>
            </a:r>
            <a:endParaRPr lang="en-P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“Life is Suffering”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5562600" cy="5181600"/>
          </a:xfrm>
        </p:spPr>
        <p:txBody>
          <a:bodyPr>
            <a:noAutofit/>
          </a:bodyPr>
          <a:lstStyle/>
          <a:p>
            <a:r>
              <a:rPr lang="en-PH" sz="3400" dirty="0" smtClean="0"/>
              <a:t>Life is a tree that blooms flowers of suffering</a:t>
            </a:r>
          </a:p>
          <a:p>
            <a:r>
              <a:rPr lang="en-PH" sz="3400" dirty="0" smtClean="0"/>
              <a:t>Life is a succession of surmounting hardships. </a:t>
            </a:r>
          </a:p>
          <a:p>
            <a:r>
              <a:rPr lang="en-PH" sz="3400" dirty="0" smtClean="0"/>
              <a:t>Sufferings come in the form of  hardships, challenges, adversity, natural disasters. Are we ever free of worry, anxiety, fear?</a:t>
            </a:r>
            <a:endParaRPr lang="en-PH" sz="3400" dirty="0"/>
          </a:p>
        </p:txBody>
      </p:sp>
      <p:pic>
        <p:nvPicPr>
          <p:cNvPr id="5" name="Content Placeholder 4" descr="tree with flowers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91200" y="1752600"/>
            <a:ext cx="2944970" cy="411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1.Suffering of </a:t>
            </a:r>
            <a:r>
              <a:rPr lang="en-PH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living</a:t>
            </a:r>
            <a:endParaRPr lang="en-PH" sz="6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55000" lnSpcReduction="20000"/>
          </a:bodyPr>
          <a:lstStyle/>
          <a:p>
            <a:endParaRPr lang="en-US" sz="5500" dirty="0" smtClean="0"/>
          </a:p>
          <a:p>
            <a:r>
              <a:rPr lang="en-US" sz="5500" dirty="0" smtClean="0"/>
              <a:t>Working, studying, getting up in the morning, loneliness, not having enough money, traffic jams. </a:t>
            </a:r>
            <a:r>
              <a:rPr lang="en-PH" sz="5500" dirty="0" smtClean="0"/>
              <a:t> </a:t>
            </a:r>
            <a:r>
              <a:rPr lang="en-US" sz="5500" dirty="0" smtClean="0"/>
              <a:t>All kinds of incidents and </a:t>
            </a:r>
            <a:r>
              <a:rPr lang="en-US" sz="5500" dirty="0" smtClean="0"/>
              <a:t>problems</a:t>
            </a:r>
            <a:r>
              <a:rPr lang="en-PH" sz="5500" dirty="0" smtClean="0"/>
              <a:t> </a:t>
            </a:r>
            <a:r>
              <a:rPr lang="en-US" sz="5500" dirty="0" smtClean="0"/>
              <a:t>occur </a:t>
            </a:r>
            <a:r>
              <a:rPr lang="en-US" sz="5500" dirty="0" smtClean="0"/>
              <a:t>in our lives on a daily basis.</a:t>
            </a:r>
            <a:endParaRPr lang="en-PH" sz="5500" dirty="0" smtClean="0"/>
          </a:p>
          <a:p>
            <a:r>
              <a:rPr lang="en-US" sz="5500" dirty="0" smtClean="0"/>
              <a:t>When we are in school we think longingly of graduating. When we have a job and earn money we find that working brings its own problems. We long for retirement. When retired we suffer from boredom and </a:t>
            </a:r>
            <a:r>
              <a:rPr lang="en-US" sz="5500" dirty="0" smtClean="0"/>
              <a:t>loneliness, and health problems. </a:t>
            </a:r>
            <a:r>
              <a:rPr lang="en-US" sz="5500" dirty="0" smtClean="0"/>
              <a:t>We </a:t>
            </a:r>
            <a:r>
              <a:rPr lang="en-US" sz="5500" dirty="0" smtClean="0"/>
              <a:t>might feel </a:t>
            </a:r>
            <a:r>
              <a:rPr lang="en-US" sz="5500" dirty="0" smtClean="0"/>
              <a:t>like a hamster in a cage running on a circular treadmill with no escape. </a:t>
            </a:r>
            <a:r>
              <a:rPr lang="en-PH" dirty="0" smtClean="0"/>
              <a:t/>
            </a:r>
            <a:br>
              <a:rPr lang="en-PH" dirty="0" smtClean="0"/>
            </a:br>
            <a:endParaRPr lang="en-P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2. Suffering of 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5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Physical </a:t>
            </a:r>
            <a:r>
              <a:rPr lang="en-US" sz="4000" dirty="0"/>
              <a:t>strength declines</a:t>
            </a:r>
            <a:endParaRPr lang="en-PH" sz="4000" dirty="0"/>
          </a:p>
          <a:p>
            <a:r>
              <a:rPr lang="en-US" sz="4000" dirty="0" smtClean="0"/>
              <a:t>Gray hair appears</a:t>
            </a:r>
            <a:endParaRPr lang="en-PH" sz="4000" dirty="0"/>
          </a:p>
          <a:p>
            <a:r>
              <a:rPr lang="en-US" sz="4000" dirty="0" smtClean="0"/>
              <a:t>Wrinkling of the skin</a:t>
            </a:r>
            <a:endParaRPr lang="en-PH" sz="4000" dirty="0"/>
          </a:p>
          <a:p>
            <a:r>
              <a:rPr lang="en-US" sz="4000" dirty="0"/>
              <a:t>T</a:t>
            </a:r>
            <a:r>
              <a:rPr lang="en-US" sz="4000" dirty="0" smtClean="0"/>
              <a:t>ire more easily</a:t>
            </a:r>
            <a:endParaRPr lang="en-PH" sz="4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Memory worsens</a:t>
            </a:r>
            <a:endParaRPr lang="en-PH" sz="3600" dirty="0" smtClean="0"/>
          </a:p>
          <a:p>
            <a:r>
              <a:rPr lang="en-US" sz="3600" dirty="0" smtClean="0"/>
              <a:t>Eyesight weakens</a:t>
            </a:r>
            <a:endParaRPr lang="en-PH" sz="3600" dirty="0" smtClean="0"/>
          </a:p>
          <a:p>
            <a:r>
              <a:rPr lang="en-US" sz="3600" dirty="0" smtClean="0"/>
              <a:t>Hearing loss</a:t>
            </a:r>
            <a:endParaRPr lang="en-PH" sz="3600" dirty="0" smtClean="0"/>
          </a:p>
          <a:p>
            <a:r>
              <a:rPr lang="en-US" sz="3600" dirty="0" smtClean="0"/>
              <a:t>Death of those around us</a:t>
            </a:r>
            <a:endParaRPr lang="en-PH" sz="3600" dirty="0" smtClean="0"/>
          </a:p>
          <a:p>
            <a:r>
              <a:rPr lang="en-US" sz="3600" dirty="0" smtClean="0"/>
              <a:t>Lose hopes and dreams</a:t>
            </a:r>
            <a:endParaRPr lang="en-PH" sz="3600" dirty="0" smtClean="0"/>
          </a:p>
          <a:p>
            <a:pPr>
              <a:buNone/>
            </a:pPr>
            <a:endParaRPr lang="en-P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Prince Siddhartha / “The 4 Gates”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PH" sz="4400" i="1" u="sng" dirty="0" smtClean="0"/>
              <a:t>East gate </a:t>
            </a:r>
          </a:p>
          <a:p>
            <a:endParaRPr lang="en-PH" sz="4400" dirty="0"/>
          </a:p>
          <a:p>
            <a:r>
              <a:rPr lang="en-PH" sz="4400" dirty="0" smtClean="0"/>
              <a:t>Encounter with an old person.</a:t>
            </a:r>
            <a:endParaRPr lang="en-PH" sz="4400" dirty="0"/>
          </a:p>
        </p:txBody>
      </p:sp>
      <p:pic>
        <p:nvPicPr>
          <p:cNvPr id="9" name="Content Placeholder 8" descr="4 gates aging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13300" y="1828800"/>
            <a:ext cx="3708400" cy="4038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3. Suffering of Sickness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495800" cy="5181600"/>
          </a:xfrm>
        </p:spPr>
        <p:txBody>
          <a:bodyPr>
            <a:noAutofit/>
          </a:bodyPr>
          <a:lstStyle/>
          <a:p>
            <a:r>
              <a:rPr lang="en-PH" sz="3600" dirty="0" smtClean="0"/>
              <a:t>People are vessels for disease. A countless number of people have died from disease.</a:t>
            </a:r>
          </a:p>
          <a:p>
            <a:r>
              <a:rPr lang="en-PH" sz="3600" dirty="0" smtClean="0"/>
              <a:t>Each year globally, about 14 million people learn they have cancer.</a:t>
            </a:r>
          </a:p>
          <a:p>
            <a:endParaRPr lang="en-PH" sz="36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Various disease: Heart disease, stroke, 100 forms of cancer, AIDS, Alzheimer’s, Parkinson’s...and so on, including various unknown diseases.</a:t>
            </a:r>
            <a:endParaRPr lang="en-PH" sz="3600" dirty="0" smtClean="0"/>
          </a:p>
          <a:p>
            <a:endParaRPr lang="en-PH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Prince Siddhartha / “The 4 Gates”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PH" sz="900" dirty="0" smtClean="0"/>
          </a:p>
          <a:p>
            <a:pPr>
              <a:buNone/>
            </a:pPr>
            <a:r>
              <a:rPr lang="en-PH" sz="4000" i="1" u="sng" dirty="0" smtClean="0"/>
              <a:t>South gate</a:t>
            </a:r>
          </a:p>
          <a:p>
            <a:endParaRPr lang="en-PH" sz="4000" dirty="0" smtClean="0"/>
          </a:p>
          <a:p>
            <a:r>
              <a:rPr lang="en-PH" sz="4000" dirty="0" smtClean="0"/>
              <a:t>Encounter with a sick person</a:t>
            </a:r>
            <a:endParaRPr lang="en-PH" sz="4000" dirty="0"/>
          </a:p>
        </p:txBody>
      </p:sp>
      <p:pic>
        <p:nvPicPr>
          <p:cNvPr id="7" name="Content Placeholder 6" descr="4 gat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06950" y="1905000"/>
            <a:ext cx="3721100" cy="38861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>4. Suffering of Death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Dying is the worst of suffering. We try to avoid thinking about it because it is so dreadful.</a:t>
            </a:r>
            <a:endParaRPr lang="en-PH" sz="3600" dirty="0"/>
          </a:p>
          <a:p>
            <a:r>
              <a:rPr lang="en-US" sz="3600" dirty="0" smtClean="0"/>
              <a:t>The severest punishment </a:t>
            </a:r>
            <a:r>
              <a:rPr lang="en-US" sz="3600" dirty="0" smtClean="0"/>
              <a:t>(Death penalty)</a:t>
            </a:r>
            <a:endParaRPr lang="en-PH" sz="3600" dirty="0"/>
          </a:p>
          <a:p>
            <a:r>
              <a:rPr lang="en-US" sz="3600" dirty="0" smtClean="0"/>
              <a:t>Everybody </a:t>
            </a:r>
            <a:r>
              <a:rPr lang="en-US" sz="3600" dirty="0"/>
              <a:t>dislikes death, even animals.</a:t>
            </a:r>
            <a:endParaRPr lang="en-PH" sz="3600" dirty="0"/>
          </a:p>
          <a:p>
            <a:r>
              <a:rPr lang="en-US" sz="3600" dirty="0" smtClean="0"/>
              <a:t>We </a:t>
            </a:r>
            <a:r>
              <a:rPr lang="en-US" sz="3600" dirty="0"/>
              <a:t>are scared of things such as, heights, being in an airplane, </a:t>
            </a:r>
            <a:r>
              <a:rPr lang="en-US" sz="3600" dirty="0" smtClean="0"/>
              <a:t>disease, going </a:t>
            </a:r>
            <a:r>
              <a:rPr lang="en-US" sz="3600" dirty="0"/>
              <a:t>to the doctor. </a:t>
            </a:r>
            <a:endParaRPr lang="en-PH" sz="3600" dirty="0"/>
          </a:p>
          <a:p>
            <a:r>
              <a:rPr lang="en-US" sz="3600" dirty="0"/>
              <a:t>Why? Because of the fear of death.</a:t>
            </a:r>
            <a:endParaRPr lang="en-PH" sz="3600" dirty="0"/>
          </a:p>
          <a:p>
            <a:endParaRPr lang="en-P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FFC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PH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Prince Siddhartha / “The 4 Gates”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PH" sz="4000" i="1" u="sng" dirty="0" smtClean="0"/>
              <a:t>West gate</a:t>
            </a:r>
          </a:p>
          <a:p>
            <a:endParaRPr lang="en-PH" sz="4000" dirty="0"/>
          </a:p>
          <a:p>
            <a:r>
              <a:rPr lang="en-PH" sz="4000" dirty="0" smtClean="0"/>
              <a:t>Encounter with a funeral</a:t>
            </a:r>
            <a:endParaRPr lang="en-PH" sz="4000" dirty="0"/>
          </a:p>
        </p:txBody>
      </p:sp>
      <p:pic>
        <p:nvPicPr>
          <p:cNvPr id="5" name="Content Placeholder 4" descr="4 gates death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832350" y="1828800"/>
            <a:ext cx="3670300" cy="41147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2307</TotalTime>
  <Words>626</Words>
  <Application>Microsoft Office PowerPoint</Application>
  <PresentationFormat>On-screen Show (4:3)</PresentationFormat>
  <Paragraphs>69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The 4 and 8 Sufferings taught by Shakyamuni Buddha</vt:lpstr>
      <vt:lpstr>“Life is Suffering”</vt:lpstr>
      <vt:lpstr>1.Suffering of living</vt:lpstr>
      <vt:lpstr>2. Suffering of Aging</vt:lpstr>
      <vt:lpstr>Prince Siddhartha / “The 4 Gates”</vt:lpstr>
      <vt:lpstr>3. Suffering of Sickness</vt:lpstr>
      <vt:lpstr>Prince Siddhartha / “The 4 Gates”</vt:lpstr>
      <vt:lpstr>4. Suffering of Death</vt:lpstr>
      <vt:lpstr>Prince Siddhartha / “The 4 Gates”</vt:lpstr>
      <vt:lpstr>5. Being Separated from those we love</vt:lpstr>
      <vt:lpstr>6. Encountering things  we dislike</vt:lpstr>
      <vt:lpstr>7. Not getting what  we want</vt:lpstr>
      <vt:lpstr>8. The suffering of  being of the flesh</vt:lpstr>
      <vt:lpstr>The 4 and 8 Sufferings...</vt:lpstr>
      <vt:lpstr>Slide 15</vt:lpstr>
      <vt:lpstr>Prince Siddhartha / “The 4 Gates”</vt:lpstr>
      <vt:lpstr>Slide 17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 and 8 Sufferings</dc:title>
  <dc:creator>ASUS</dc:creator>
  <cp:lastModifiedBy>ASUS</cp:lastModifiedBy>
  <cp:revision>218</cp:revision>
  <dcterms:created xsi:type="dcterms:W3CDTF">2015-11-03T18:46:16Z</dcterms:created>
  <dcterms:modified xsi:type="dcterms:W3CDTF">2015-11-09T17:54:19Z</dcterms:modified>
</cp:coreProperties>
</file>